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340" r:id="rId4"/>
    <p:sldId id="265" r:id="rId5"/>
    <p:sldId id="266" r:id="rId6"/>
    <p:sldId id="267" r:id="rId7"/>
    <p:sldId id="296" r:id="rId8"/>
    <p:sldId id="297" r:id="rId9"/>
    <p:sldId id="298" r:id="rId10"/>
    <p:sldId id="299" r:id="rId11"/>
    <p:sldId id="304" r:id="rId12"/>
    <p:sldId id="278" r:id="rId13"/>
    <p:sldId id="285" r:id="rId14"/>
    <p:sldId id="284" r:id="rId15"/>
    <p:sldId id="279" r:id="rId16"/>
    <p:sldId id="313" r:id="rId17"/>
    <p:sldId id="280" r:id="rId18"/>
    <p:sldId id="314" r:id="rId19"/>
    <p:sldId id="294" r:id="rId20"/>
    <p:sldId id="295" r:id="rId21"/>
    <p:sldId id="341" r:id="rId22"/>
    <p:sldId id="315" r:id="rId23"/>
    <p:sldId id="316" r:id="rId24"/>
    <p:sldId id="322" r:id="rId25"/>
    <p:sldId id="323" r:id="rId26"/>
    <p:sldId id="321" r:id="rId27"/>
    <p:sldId id="317" r:id="rId28"/>
    <p:sldId id="318" r:id="rId29"/>
    <p:sldId id="319" r:id="rId30"/>
    <p:sldId id="326" r:id="rId31"/>
    <p:sldId id="327" r:id="rId32"/>
    <p:sldId id="324" r:id="rId33"/>
    <p:sldId id="325" r:id="rId34"/>
    <p:sldId id="329" r:id="rId35"/>
    <p:sldId id="328" r:id="rId36"/>
    <p:sldId id="333" r:id="rId37"/>
    <p:sldId id="334" r:id="rId38"/>
    <p:sldId id="335" r:id="rId39"/>
    <p:sldId id="336" r:id="rId40"/>
    <p:sldId id="331" r:id="rId41"/>
    <p:sldId id="332" r:id="rId42"/>
    <p:sldId id="342" r:id="rId43"/>
    <p:sldId id="300" r:id="rId44"/>
    <p:sldId id="337" r:id="rId45"/>
    <p:sldId id="338" r:id="rId46"/>
    <p:sldId id="339" r:id="rId47"/>
    <p:sldId id="301" r:id="rId48"/>
    <p:sldId id="311" r:id="rId49"/>
    <p:sldId id="302" r:id="rId50"/>
    <p:sldId id="310" r:id="rId51"/>
    <p:sldId id="305" r:id="rId52"/>
    <p:sldId id="258" r:id="rId53"/>
    <p:sldId id="30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E45"/>
    <a:srgbClr val="1E1E1E"/>
    <a:srgbClr val="447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1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EABAF6-0455-432D-9BF6-86489D8B125C}" type="doc">
      <dgm:prSet loTypeId="urn:microsoft.com/office/officeart/2005/8/layout/chevron1" loCatId="process" qsTypeId="urn:microsoft.com/office/officeart/2005/8/quickstyle/3d4" qsCatId="3D" csTypeId="urn:microsoft.com/office/officeart/2005/8/colors/accent2_4" csCatId="accent2" phldr="1"/>
      <dgm:spPr/>
    </dgm:pt>
    <dgm:pt modelId="{136D8FFD-BE8C-493D-955C-F946FDD59260}">
      <dgm:prSet phldrT="[文字]"/>
      <dgm:spPr/>
      <dgm:t>
        <a:bodyPr/>
        <a:lstStyle/>
        <a:p>
          <a:r>
            <a:rPr lang="en-US" altLang="zh-TW" dirty="0" smtClean="0"/>
            <a:t>BUILD</a:t>
          </a:r>
          <a:endParaRPr lang="zh-TW" altLang="en-US" dirty="0"/>
        </a:p>
      </dgm:t>
    </dgm:pt>
    <dgm:pt modelId="{D3DD84F4-5B45-4673-BB5A-7AE848D9C3E1}" type="parTrans" cxnId="{C3599EB9-4F82-432D-980E-40E31F34A356}">
      <dgm:prSet/>
      <dgm:spPr/>
      <dgm:t>
        <a:bodyPr/>
        <a:lstStyle/>
        <a:p>
          <a:endParaRPr lang="zh-TW" altLang="en-US"/>
        </a:p>
      </dgm:t>
    </dgm:pt>
    <dgm:pt modelId="{C10C00BA-BCD4-4DAE-B406-170AB846F86D}" type="sibTrans" cxnId="{C3599EB9-4F82-432D-980E-40E31F34A356}">
      <dgm:prSet/>
      <dgm:spPr/>
      <dgm:t>
        <a:bodyPr/>
        <a:lstStyle/>
        <a:p>
          <a:endParaRPr lang="zh-TW" altLang="en-US"/>
        </a:p>
      </dgm:t>
    </dgm:pt>
    <dgm:pt modelId="{41262BDC-5A2B-4651-AC2B-B1FF28F7A6D2}">
      <dgm:prSet phldrT="[文字]"/>
      <dgm:spPr/>
      <dgm:t>
        <a:bodyPr/>
        <a:lstStyle/>
        <a:p>
          <a:r>
            <a:rPr lang="en-US" altLang="zh-TW" dirty="0" smtClean="0"/>
            <a:t>SHIP</a:t>
          </a:r>
          <a:endParaRPr lang="zh-TW" altLang="en-US" dirty="0"/>
        </a:p>
      </dgm:t>
    </dgm:pt>
    <dgm:pt modelId="{1A9BE9D0-561E-494B-9013-6746086503F0}" type="parTrans" cxnId="{26FA4ADF-5838-496C-A03D-3BB966AA7ACD}">
      <dgm:prSet/>
      <dgm:spPr/>
      <dgm:t>
        <a:bodyPr/>
        <a:lstStyle/>
        <a:p>
          <a:endParaRPr lang="zh-TW" altLang="en-US"/>
        </a:p>
      </dgm:t>
    </dgm:pt>
    <dgm:pt modelId="{5E53BFEB-3EED-482A-B7F9-465FBC4A00AF}" type="sibTrans" cxnId="{26FA4ADF-5838-496C-A03D-3BB966AA7ACD}">
      <dgm:prSet/>
      <dgm:spPr/>
      <dgm:t>
        <a:bodyPr/>
        <a:lstStyle/>
        <a:p>
          <a:endParaRPr lang="zh-TW" altLang="en-US"/>
        </a:p>
      </dgm:t>
    </dgm:pt>
    <dgm:pt modelId="{B2C50A95-C6DF-40C3-A17D-C0EC77D6C527}">
      <dgm:prSet phldrT="[文字]"/>
      <dgm:spPr/>
      <dgm:t>
        <a:bodyPr/>
        <a:lstStyle/>
        <a:p>
          <a:r>
            <a:rPr lang="en-US" altLang="zh-TW" dirty="0" smtClean="0"/>
            <a:t>RUN</a:t>
          </a:r>
          <a:endParaRPr lang="zh-TW" altLang="en-US" dirty="0"/>
        </a:p>
      </dgm:t>
    </dgm:pt>
    <dgm:pt modelId="{6E3CA115-1918-4DBA-848D-271C99C1D70D}" type="parTrans" cxnId="{C38DBA77-6698-4124-AC67-A630E947AA56}">
      <dgm:prSet/>
      <dgm:spPr/>
      <dgm:t>
        <a:bodyPr/>
        <a:lstStyle/>
        <a:p>
          <a:endParaRPr lang="zh-TW" altLang="en-US"/>
        </a:p>
      </dgm:t>
    </dgm:pt>
    <dgm:pt modelId="{411A8316-5FF3-4496-841F-65B793822C9C}" type="sibTrans" cxnId="{C38DBA77-6698-4124-AC67-A630E947AA56}">
      <dgm:prSet/>
      <dgm:spPr/>
      <dgm:t>
        <a:bodyPr/>
        <a:lstStyle/>
        <a:p>
          <a:endParaRPr lang="zh-TW" altLang="en-US"/>
        </a:p>
      </dgm:t>
    </dgm:pt>
    <dgm:pt modelId="{2888950C-B739-424B-BD36-B461C4C6CDDD}" type="pres">
      <dgm:prSet presAssocID="{EAEABAF6-0455-432D-9BF6-86489D8B125C}" presName="Name0" presStyleCnt="0">
        <dgm:presLayoutVars>
          <dgm:dir/>
          <dgm:animLvl val="lvl"/>
          <dgm:resizeHandles val="exact"/>
        </dgm:presLayoutVars>
      </dgm:prSet>
      <dgm:spPr/>
    </dgm:pt>
    <dgm:pt modelId="{DAD4981E-3BA1-4B17-B2CC-00646EDF3254}" type="pres">
      <dgm:prSet presAssocID="{136D8FFD-BE8C-493D-955C-F946FDD5926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D67E1D-3CC8-47E5-814F-539BEBB75C22}" type="pres">
      <dgm:prSet presAssocID="{C10C00BA-BCD4-4DAE-B406-170AB846F86D}" presName="parTxOnlySpace" presStyleCnt="0"/>
      <dgm:spPr/>
    </dgm:pt>
    <dgm:pt modelId="{01FEC20E-8938-4323-AE1F-03B66BE22FF8}" type="pres">
      <dgm:prSet presAssocID="{41262BDC-5A2B-4651-AC2B-B1FF28F7A6D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29018B-449F-46D2-B0D4-B89636BB929B}" type="pres">
      <dgm:prSet presAssocID="{5E53BFEB-3EED-482A-B7F9-465FBC4A00AF}" presName="parTxOnlySpace" presStyleCnt="0"/>
      <dgm:spPr/>
    </dgm:pt>
    <dgm:pt modelId="{ACFEFAD3-F2F1-4367-A645-2D3A141D0F8D}" type="pres">
      <dgm:prSet presAssocID="{B2C50A95-C6DF-40C3-A17D-C0EC77D6C52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38DBA77-6698-4124-AC67-A630E947AA56}" srcId="{EAEABAF6-0455-432D-9BF6-86489D8B125C}" destId="{B2C50A95-C6DF-40C3-A17D-C0EC77D6C527}" srcOrd="2" destOrd="0" parTransId="{6E3CA115-1918-4DBA-848D-271C99C1D70D}" sibTransId="{411A8316-5FF3-4496-841F-65B793822C9C}"/>
    <dgm:cxn modelId="{1C7FBB12-4D5F-4D30-8616-93AAADE923BD}" type="presOf" srcId="{EAEABAF6-0455-432D-9BF6-86489D8B125C}" destId="{2888950C-B739-424B-BD36-B461C4C6CDDD}" srcOrd="0" destOrd="0" presId="urn:microsoft.com/office/officeart/2005/8/layout/chevron1"/>
    <dgm:cxn modelId="{C3599EB9-4F82-432D-980E-40E31F34A356}" srcId="{EAEABAF6-0455-432D-9BF6-86489D8B125C}" destId="{136D8FFD-BE8C-493D-955C-F946FDD59260}" srcOrd="0" destOrd="0" parTransId="{D3DD84F4-5B45-4673-BB5A-7AE848D9C3E1}" sibTransId="{C10C00BA-BCD4-4DAE-B406-170AB846F86D}"/>
    <dgm:cxn modelId="{150EF592-C52B-4A0C-B698-D835D32D5E87}" type="presOf" srcId="{136D8FFD-BE8C-493D-955C-F946FDD59260}" destId="{DAD4981E-3BA1-4B17-B2CC-00646EDF3254}" srcOrd="0" destOrd="0" presId="urn:microsoft.com/office/officeart/2005/8/layout/chevron1"/>
    <dgm:cxn modelId="{DB80E2E7-E4C7-4599-8482-35CD7276693C}" type="presOf" srcId="{41262BDC-5A2B-4651-AC2B-B1FF28F7A6D2}" destId="{01FEC20E-8938-4323-AE1F-03B66BE22FF8}" srcOrd="0" destOrd="0" presId="urn:microsoft.com/office/officeart/2005/8/layout/chevron1"/>
    <dgm:cxn modelId="{9C64B6E7-9693-474D-9887-3B06176691B9}" type="presOf" srcId="{B2C50A95-C6DF-40C3-A17D-C0EC77D6C527}" destId="{ACFEFAD3-F2F1-4367-A645-2D3A141D0F8D}" srcOrd="0" destOrd="0" presId="urn:microsoft.com/office/officeart/2005/8/layout/chevron1"/>
    <dgm:cxn modelId="{26FA4ADF-5838-496C-A03D-3BB966AA7ACD}" srcId="{EAEABAF6-0455-432D-9BF6-86489D8B125C}" destId="{41262BDC-5A2B-4651-AC2B-B1FF28F7A6D2}" srcOrd="1" destOrd="0" parTransId="{1A9BE9D0-561E-494B-9013-6746086503F0}" sibTransId="{5E53BFEB-3EED-482A-B7F9-465FBC4A00AF}"/>
    <dgm:cxn modelId="{2488F0A6-242C-4EF8-90AB-241F9275C2B6}" type="presParOf" srcId="{2888950C-B739-424B-BD36-B461C4C6CDDD}" destId="{DAD4981E-3BA1-4B17-B2CC-00646EDF3254}" srcOrd="0" destOrd="0" presId="urn:microsoft.com/office/officeart/2005/8/layout/chevron1"/>
    <dgm:cxn modelId="{9232C184-5326-4BF3-AB64-6A6D73DB106F}" type="presParOf" srcId="{2888950C-B739-424B-BD36-B461C4C6CDDD}" destId="{4BD67E1D-3CC8-47E5-814F-539BEBB75C22}" srcOrd="1" destOrd="0" presId="urn:microsoft.com/office/officeart/2005/8/layout/chevron1"/>
    <dgm:cxn modelId="{C289F73A-2072-4665-8AEE-771C2C419701}" type="presParOf" srcId="{2888950C-B739-424B-BD36-B461C4C6CDDD}" destId="{01FEC20E-8938-4323-AE1F-03B66BE22FF8}" srcOrd="2" destOrd="0" presId="urn:microsoft.com/office/officeart/2005/8/layout/chevron1"/>
    <dgm:cxn modelId="{B05FA9EE-7822-4100-A392-D88437B5D2E3}" type="presParOf" srcId="{2888950C-B739-424B-BD36-B461C4C6CDDD}" destId="{FB29018B-449F-46D2-B0D4-B89636BB929B}" srcOrd="3" destOrd="0" presId="urn:microsoft.com/office/officeart/2005/8/layout/chevron1"/>
    <dgm:cxn modelId="{2DD30C69-BC71-4B97-A7B1-FC05D2D05B9E}" type="presParOf" srcId="{2888950C-B739-424B-BD36-B461C4C6CDDD}" destId="{ACFEFAD3-F2F1-4367-A645-2D3A141D0F8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981E-3BA1-4B17-B2CC-00646EDF3254}">
      <dsp:nvSpPr>
        <dsp:cNvPr id="0" name=""/>
        <dsp:cNvSpPr/>
      </dsp:nvSpPr>
      <dsp:spPr>
        <a:xfrm>
          <a:off x="2424" y="0"/>
          <a:ext cx="2954375" cy="578715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BUILD</a:t>
          </a:r>
          <a:endParaRPr lang="zh-TW" altLang="en-US" sz="3700" kern="1200" dirty="0"/>
        </a:p>
      </dsp:txBody>
      <dsp:txXfrm>
        <a:off x="291782" y="0"/>
        <a:ext cx="2375660" cy="578715"/>
      </dsp:txXfrm>
    </dsp:sp>
    <dsp:sp modelId="{01FEC20E-8938-4323-AE1F-03B66BE22FF8}">
      <dsp:nvSpPr>
        <dsp:cNvPr id="0" name=""/>
        <dsp:cNvSpPr/>
      </dsp:nvSpPr>
      <dsp:spPr>
        <a:xfrm>
          <a:off x="2661363" y="0"/>
          <a:ext cx="2954375" cy="578715"/>
        </a:xfrm>
        <a:prstGeom prst="chevron">
          <a:avLst/>
        </a:prstGeom>
        <a:solidFill>
          <a:schemeClr val="accent2">
            <a:shade val="50000"/>
            <a:hueOff val="-338087"/>
            <a:satOff val="-18711"/>
            <a:lumOff val="3377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SHIP</a:t>
          </a:r>
          <a:endParaRPr lang="zh-TW" altLang="en-US" sz="3700" kern="1200" dirty="0"/>
        </a:p>
      </dsp:txBody>
      <dsp:txXfrm>
        <a:off x="2950721" y="0"/>
        <a:ext cx="2375660" cy="578715"/>
      </dsp:txXfrm>
    </dsp:sp>
    <dsp:sp modelId="{ACFEFAD3-F2F1-4367-A645-2D3A141D0F8D}">
      <dsp:nvSpPr>
        <dsp:cNvPr id="0" name=""/>
        <dsp:cNvSpPr/>
      </dsp:nvSpPr>
      <dsp:spPr>
        <a:xfrm>
          <a:off x="5320301" y="0"/>
          <a:ext cx="2954375" cy="578715"/>
        </a:xfrm>
        <a:prstGeom prst="chevron">
          <a:avLst/>
        </a:prstGeom>
        <a:solidFill>
          <a:schemeClr val="accent2">
            <a:shade val="50000"/>
            <a:hueOff val="-338087"/>
            <a:satOff val="-18711"/>
            <a:lumOff val="3377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RUN</a:t>
          </a:r>
          <a:endParaRPr lang="zh-TW" altLang="en-US" sz="3700" kern="1200" dirty="0"/>
        </a:p>
      </dsp:txBody>
      <dsp:txXfrm>
        <a:off x="5609659" y="0"/>
        <a:ext cx="2375660" cy="578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1E510-D267-4A48-98B8-37CAB08698A1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A2BE5-B099-4B85-9B69-4F3B354C7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32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086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143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51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750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988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2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73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167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85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131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316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625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651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715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688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300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392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625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411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619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35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603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VM: </a:t>
            </a:r>
            <a:r>
              <a:rPr lang="zh-TW" altLang="en-US" dirty="0" smtClean="0"/>
              <a:t>重點在虛擬化，你可以模擬一台 </a:t>
            </a:r>
            <a:r>
              <a:rPr lang="en-US" altLang="zh-TW" dirty="0" smtClean="0"/>
              <a:t>“virtual” machine, </a:t>
            </a:r>
            <a:r>
              <a:rPr lang="zh-TW" altLang="en-US" dirty="0" smtClean="0"/>
              <a:t>在上面做任何 </a:t>
            </a:r>
            <a:r>
              <a:rPr lang="en-US" altLang="zh-TW" dirty="0" smtClean="0"/>
              <a:t>physical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能做的事情。</a:t>
            </a:r>
            <a:r>
              <a:rPr lang="en-US" altLang="zh-TW" dirty="0" smtClean="0"/>
              <a:t>VM</a:t>
            </a:r>
            <a:r>
              <a:rPr lang="zh-TW" altLang="en-US" dirty="0" smtClean="0"/>
              <a:t> 你仍然需要 </a:t>
            </a:r>
            <a:r>
              <a:rPr lang="en-US" altLang="zh-TW" dirty="0" smtClean="0"/>
              <a:t>OS</a:t>
            </a:r>
            <a:r>
              <a:rPr lang="zh-TW" altLang="en-US" dirty="0" smtClean="0"/>
              <a:t>，仍然需要管理。除了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是虛擬的之外，其他通通都跟實體機無異。</a:t>
            </a:r>
            <a:endParaRPr lang="en-US" altLang="zh-TW" dirty="0" smtClean="0"/>
          </a:p>
          <a:p>
            <a:endParaRPr lang="en-US" dirty="0" smtClean="0"/>
          </a:p>
          <a:p>
            <a:r>
              <a:rPr lang="en-US" altLang="zh-TW" dirty="0" smtClean="0"/>
              <a:t>Container: </a:t>
            </a:r>
            <a:r>
              <a:rPr lang="zh-TW" altLang="en-US" dirty="0" smtClean="0"/>
              <a:t>重點在提供 </a:t>
            </a:r>
            <a:r>
              <a:rPr lang="en-US" altLang="zh-TW" dirty="0" smtClean="0"/>
              <a:t>application</a:t>
            </a:r>
            <a:r>
              <a:rPr lang="zh-TW" altLang="en-US" dirty="0" smtClean="0"/>
              <a:t> 虛擬化的執行環境。不是讓你做所有 </a:t>
            </a:r>
            <a:r>
              <a:rPr lang="en-US" altLang="zh-TW" dirty="0" smtClean="0"/>
              <a:t>physical machine </a:t>
            </a:r>
            <a:r>
              <a:rPr lang="zh-TW" altLang="en-US" dirty="0" smtClean="0"/>
              <a:t>能做的事情，只是用最有效率的方式，讓每個 </a:t>
            </a:r>
            <a:r>
              <a:rPr lang="en-US" altLang="zh-TW" dirty="0" smtClean="0"/>
              <a:t>application “</a:t>
            </a:r>
            <a:r>
              <a:rPr lang="zh-TW" altLang="en-US" dirty="0" smtClean="0"/>
              <a:t>感覺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有自己專用的 </a:t>
            </a:r>
            <a:r>
              <a:rPr lang="en-US" altLang="zh-TW" dirty="0" smtClean="0"/>
              <a:t>machine + OS, </a:t>
            </a:r>
            <a:r>
              <a:rPr lang="zh-TW" altLang="en-US" dirty="0" smtClean="0"/>
              <a:t>藉此大幅簡化開發與部署等等複雜的環境組態設定。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2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2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53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0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83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7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48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50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3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28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4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906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4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9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7EFE10-B13D-43B6-9F5E-D0DE056FAF9A}" type="datetimeFigureOut">
              <a:rPr lang="zh-TW" altLang="en-US" smtClean="0"/>
              <a:t>2017/9/14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02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ndrew.blog.09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olumns.chicken-house.net/2017/08/05/what-cicd-do-you-need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icrosoft.com/firehose/2017/04/18/dockercon-2017-linux-containers-will-run-natively-on-windows-serer-with-hyper-v-isolation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umns.chicken-house.net/2017/07/25/wc-swarm-labs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9600" dirty="0" smtClean="0">
                <a:solidFill>
                  <a:schemeClr val="tx1"/>
                </a:solidFill>
              </a:rPr>
              <a:t>"</a:t>
            </a:r>
            <a:r>
              <a:rPr lang="en-US" altLang="zh-TW" sz="9600" dirty="0" smtClean="0">
                <a:solidFill>
                  <a:srgbClr val="FF0000"/>
                </a:solidFill>
              </a:rPr>
              <a:t>C</a:t>
            </a:r>
            <a:r>
              <a:rPr lang="en-US" altLang="zh-TW" dirty="0" smtClean="0"/>
              <a:t>ontainer"</a:t>
            </a:r>
            <a:br>
              <a:rPr lang="en-US" altLang="zh-TW" dirty="0" smtClean="0"/>
            </a:br>
            <a:r>
              <a:rPr lang="en-US" altLang="zh-TW" sz="9600" dirty="0" smtClean="0">
                <a:solidFill>
                  <a:srgbClr val="FF0000"/>
                </a:solidFill>
              </a:rPr>
              <a:t>D</a:t>
            </a:r>
            <a:r>
              <a:rPr lang="en-US" altLang="zh-TW" dirty="0" smtClean="0"/>
              <a:t>riven </a:t>
            </a:r>
            <a:r>
              <a:rPr lang="en-US" altLang="zh-TW" sz="9600" dirty="0" smtClean="0">
                <a:solidFill>
                  <a:srgbClr val="FF0000"/>
                </a:solidFill>
              </a:rPr>
              <a:t>D</a:t>
            </a:r>
            <a:r>
              <a:rPr lang="en-US" altLang="zh-TW" dirty="0" smtClean="0"/>
              <a:t>evelopment </a:t>
            </a:r>
            <a:br>
              <a:rPr lang="en-US" altLang="zh-TW" dirty="0" smtClean="0"/>
            </a:br>
            <a:r>
              <a:rPr lang="en-US" altLang="zh-TW" sz="4400" dirty="0" smtClean="0"/>
              <a:t>For .NET Developers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7758199" cy="1143000"/>
          </a:xfrm>
        </p:spPr>
        <p:txBody>
          <a:bodyPr/>
          <a:lstStyle/>
          <a:p>
            <a:pPr algn="r"/>
            <a:r>
              <a:rPr lang="en-US" altLang="zh-TW" dirty="0" smtClean="0"/>
              <a:t>Andrew </a:t>
            </a:r>
            <a:r>
              <a:rPr lang="en-US" altLang="zh-TW" dirty="0" err="1" smtClean="0"/>
              <a:t>wu</a:t>
            </a:r>
            <a:endParaRPr lang="en-US" altLang="zh-TW" dirty="0" smtClean="0"/>
          </a:p>
          <a:p>
            <a:pPr algn="r"/>
            <a:r>
              <a:rPr lang="en-US" altLang="zh-TW" dirty="0" smtClean="0"/>
              <a:t>2017/09/16</a:t>
            </a:r>
            <a:endParaRPr lang="zh-TW" altLang="en-US" dirty="0"/>
          </a:p>
        </p:txBody>
      </p:sp>
      <p:pic>
        <p:nvPicPr>
          <p:cNvPr id="4" name="Picture 2" descr="http://columns.chicken-house.net/public/microsoft-mvp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80" y="7124700"/>
            <a:ext cx="23812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「microsoft mvp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880" y="4455620"/>
            <a:ext cx="2209800" cy="89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如何封裝 </a:t>
            </a:r>
            <a:r>
              <a:rPr lang="en-US" altLang="zh-TW" dirty="0" smtClean="0"/>
              <a:t>Job / Windows Service?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開發階段，直接簡化成 </a:t>
            </a:r>
            <a:r>
              <a:rPr lang="en-US" altLang="zh-TW" sz="2800" dirty="0" smtClean="0"/>
              <a:t>Console Application </a:t>
            </a:r>
            <a:r>
              <a:rPr lang="zh-TW" altLang="en-US" sz="2800" dirty="0" smtClean="0"/>
              <a:t>即可。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透過 </a:t>
            </a:r>
            <a:r>
              <a:rPr lang="en-US" altLang="zh-TW" sz="2800" dirty="0" smtClean="0"/>
              <a:t>container </a:t>
            </a:r>
            <a:r>
              <a:rPr lang="zh-TW" altLang="en-US" sz="2800" dirty="0" smtClean="0"/>
              <a:t>的封裝，</a:t>
            </a:r>
            <a:r>
              <a:rPr lang="en-US" altLang="zh-TW" sz="2800" dirty="0" smtClean="0"/>
              <a:t>container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已經直接提供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start | stop | continue | pause | restart </a:t>
            </a:r>
            <a:r>
              <a:rPr lang="zh-TW" altLang="en-US" sz="2800" dirty="0" smtClean="0"/>
              <a:t>等等控制機制。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Console </a:t>
            </a:r>
            <a:r>
              <a:rPr lang="zh-TW" altLang="en-US" sz="2800" dirty="0" smtClean="0"/>
              <a:t>的 </a:t>
            </a:r>
            <a:r>
              <a:rPr lang="en-US" altLang="zh-TW" sz="2800" dirty="0" smtClean="0"/>
              <a:t>STDOUT, </a:t>
            </a:r>
            <a:r>
              <a:rPr lang="zh-TW" altLang="en-US" sz="2800" dirty="0" smtClean="0"/>
              <a:t>已經被 </a:t>
            </a:r>
            <a:r>
              <a:rPr lang="en-US" altLang="zh-TW" sz="2800" dirty="0" smtClean="0"/>
              <a:t>container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engine</a:t>
            </a:r>
            <a:r>
              <a:rPr lang="zh-TW" altLang="en-US" sz="2800" dirty="0" smtClean="0"/>
              <a:t> 統一管理。日誌型態的訊息直接輸出到 </a:t>
            </a:r>
            <a:r>
              <a:rPr lang="en-US" altLang="zh-TW" sz="2800" dirty="0" smtClean="0"/>
              <a:t>console</a:t>
            </a:r>
            <a:r>
              <a:rPr lang="zh-TW" altLang="en-US" sz="2800" dirty="0" smtClean="0"/>
              <a:t> 即可，不須額外定義其他的 </a:t>
            </a:r>
            <a:r>
              <a:rPr lang="en-US" altLang="zh-TW" sz="2800" dirty="0" smtClean="0"/>
              <a:t>log</a:t>
            </a:r>
            <a:r>
              <a:rPr lang="zh-TW" altLang="en-US" sz="2800" dirty="0" smtClean="0"/>
              <a:t> 機制。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95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Dockerfile</a:t>
            </a:r>
            <a:r>
              <a:rPr lang="en-US" altLang="zh-TW" dirty="0" smtClean="0"/>
              <a:t> Sample: IP2C.Worker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9" y="1845734"/>
            <a:ext cx="10857561" cy="40233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03569" y="4806462"/>
            <a:ext cx="6369539" cy="41421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04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#2. </a:t>
            </a:r>
            <a:r>
              <a:rPr lang="zh-TW" altLang="en-US" dirty="0" smtClean="0"/>
              <a:t>容器化的部署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27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2" y="1223159"/>
            <a:ext cx="11233249" cy="50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288436" y="1957668"/>
            <a:ext cx="7023371" cy="4114800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526789" y="5654178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2799164" y="2191132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2799164" y="289152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4895448" y="289152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6991732" y="289152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2799164" y="4078299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Volume: IP2C_data</a:t>
            </a:r>
            <a:endParaRPr lang="zh-TW" altLang="en-US" dirty="0"/>
          </a:p>
        </p:txBody>
      </p:sp>
      <p:cxnSp>
        <p:nvCxnSpPr>
          <p:cNvPr id="28" name="直線單箭頭接點 27"/>
          <p:cNvCxnSpPr>
            <a:endCxn id="10" idx="0"/>
          </p:cNvCxnSpPr>
          <p:nvPr/>
        </p:nvCxnSpPr>
        <p:spPr>
          <a:xfrm flipH="1">
            <a:off x="3810841" y="269697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5907125" y="269697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8003409" y="3864291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5918090" y="384483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07187" y="384483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Local DEV-Environment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96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Docker-</a:t>
            </a:r>
            <a:r>
              <a:rPr lang="en-US" altLang="zh-TW" dirty="0" err="1" smtClean="0"/>
              <a:t>Compose.yml</a:t>
            </a:r>
            <a:r>
              <a:rPr lang="en-US" altLang="zh-TW" dirty="0" smtClean="0"/>
              <a:t> (example)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" y="1737360"/>
            <a:ext cx="9672320" cy="62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9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-0.271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DEMO: @Local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0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Production (@Azure)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1097280" y="1969507"/>
            <a:ext cx="7023371" cy="4114800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335633" y="5666017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608008" y="2202971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10922" y="2334293"/>
            <a:ext cx="252921" cy="24319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>
            <a:stCxn id="7" idx="6"/>
            <a:endCxn id="6" idx="1"/>
          </p:cNvCxnSpPr>
          <p:nvPr/>
        </p:nvCxnSpPr>
        <p:spPr>
          <a:xfrm>
            <a:off x="863843" y="2455890"/>
            <a:ext cx="744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1608008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04292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5800576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1608008" y="4090138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Volume: IP2C_data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8320040" y="1920549"/>
            <a:ext cx="2500063" cy="1965308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399288" y="3448430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Docker Registry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8320040" y="4118999"/>
            <a:ext cx="2500063" cy="1965308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399288" y="5651746"/>
            <a:ext cx="144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NuGet</a:t>
            </a:r>
            <a:r>
              <a:rPr lang="en-US" altLang="zh-TW" dirty="0" smtClean="0"/>
              <a:t> Server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8485410" y="457895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IP2C.SDK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8485410" y="2086239"/>
            <a:ext cx="2023354" cy="4912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8485410" y="2700457"/>
            <a:ext cx="2023354" cy="4912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endCxn id="9" idx="0"/>
          </p:cNvCxnSpPr>
          <p:nvPr/>
        </p:nvCxnSpPr>
        <p:spPr>
          <a:xfrm flipH="1">
            <a:off x="2619685" y="270880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4715969" y="270880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6812253" y="387613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4726934" y="3856674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2616031" y="3856674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向右箭號 24"/>
          <p:cNvSpPr/>
          <p:nvPr/>
        </p:nvSpPr>
        <p:spPr>
          <a:xfrm rot="10800000">
            <a:off x="10940678" y="2399777"/>
            <a:ext cx="629393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 rot="10800000">
            <a:off x="10940678" y="4566773"/>
            <a:ext cx="629393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0800000">
            <a:off x="7976898" y="2471026"/>
            <a:ext cx="426184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1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DEMO: @Azure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2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" y="496994"/>
            <a:ext cx="10506075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安德魯是誰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現任 </a:t>
            </a:r>
            <a:r>
              <a:rPr lang="en-US" altLang="zh-TW" sz="3200" b="1" dirty="0" smtClean="0"/>
              <a:t>Microsoft MVP, </a:t>
            </a:r>
            <a:r>
              <a:rPr lang="zh-TW" altLang="en-US" sz="3200" b="1" dirty="0" smtClean="0"/>
              <a:t>微軟最有價值專家</a:t>
            </a:r>
            <a:endParaRPr lang="en-US" altLang="zh-TW" sz="32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經營 安德魯的部落格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2200" dirty="0" smtClean="0"/>
              <a:t>談論各種軟體開發與設計的大小事，想做個優秀的系統架構師。主題以 </a:t>
            </a:r>
            <a:r>
              <a:rPr lang="en-US" altLang="zh-TW" sz="2200" dirty="0" smtClean="0"/>
              <a:t>.NET / C#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 OOP / Container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 </a:t>
            </a:r>
            <a:r>
              <a:rPr lang="en-US" altLang="zh-TW" sz="2200" dirty="0" err="1" smtClean="0"/>
              <a:t>Microservices</a:t>
            </a:r>
            <a:r>
              <a:rPr lang="en-US" altLang="zh-TW" sz="2200" dirty="0" smtClean="0"/>
              <a:t> / Architect /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Azure </a:t>
            </a:r>
            <a:r>
              <a:rPr lang="zh-TW" altLang="en-US" sz="2200" dirty="0" smtClean="0"/>
              <a:t>與雲端服務設計</a:t>
            </a:r>
            <a:r>
              <a:rPr lang="en-US" altLang="zh-TW" sz="2200" dirty="0" smtClean="0"/>
              <a:t> </a:t>
            </a:r>
            <a:r>
              <a:rPr lang="zh-TW" altLang="en-US" sz="2200" dirty="0" smtClean="0"/>
              <a:t>為主。</a:t>
            </a:r>
            <a:r>
              <a:rPr lang="en-US" altLang="zh-TW" sz="2200" dirty="0" smtClean="0"/>
              <a:t/>
            </a:r>
            <a:br>
              <a:rPr lang="en-US" altLang="zh-TW" sz="2200" dirty="0" smtClean="0"/>
            </a:b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www.facebook.com/andrew.blog.0928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多年技術顧問、專任講師、專欄作家、研討會</a:t>
            </a:r>
            <a:r>
              <a:rPr lang="en-US" altLang="zh-TW" sz="3200" b="1" dirty="0" smtClean="0"/>
              <a:t>SPEAKER</a:t>
            </a:r>
            <a:r>
              <a:rPr lang="zh-TW" altLang="en-US" sz="3200" b="1" dirty="0" smtClean="0"/>
              <a:t> 等經驗。</a:t>
            </a:r>
            <a:endParaRPr lang="en-US" altLang="zh-TW" sz="3200" b="1" dirty="0"/>
          </a:p>
        </p:txBody>
      </p:sp>
    </p:spTree>
    <p:extLst>
      <p:ext uri="{BB962C8B-B14F-4D97-AF65-F5344CB8AC3E}">
        <p14:creationId xmlns:p14="http://schemas.microsoft.com/office/powerpoint/2010/main" val="357811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5" y="1038213"/>
            <a:ext cx="6465509" cy="330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相關圖片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7"/>
          <a:stretch/>
        </p:blipFill>
        <p:spPr bwMode="auto">
          <a:xfrm>
            <a:off x="7077692" y="204460"/>
            <a:ext cx="4928261" cy="39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/>
          <p:cNvSpPr/>
          <p:nvPr/>
        </p:nvSpPr>
        <p:spPr>
          <a:xfrm>
            <a:off x="6899564" y="1840677"/>
            <a:ext cx="403761" cy="49876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2814452" y="4643256"/>
            <a:ext cx="390698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503221" y="459843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Continuous Delivery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742937" y="4738256"/>
            <a:ext cx="627964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464861" y="4693435"/>
            <a:ext cx="310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Continuous Deployment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74736" y="5037822"/>
            <a:ext cx="390698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002233" y="4984851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Continuous Integration</a:t>
            </a:r>
            <a:endParaRPr lang="zh-TW" altLang="en-US" dirty="0"/>
          </a:p>
        </p:txBody>
      </p:sp>
      <p:graphicFrame>
        <p:nvGraphicFramePr>
          <p:cNvPr id="16" name="資料庫圖表 15"/>
          <p:cNvGraphicFramePr/>
          <p:nvPr>
            <p:extLst>
              <p:ext uri="{D42A27DB-BD31-4B8C-83A1-F6EECF244321}">
                <p14:modId xmlns:p14="http://schemas.microsoft.com/office/powerpoint/2010/main" val="1674458318"/>
              </p:ext>
            </p:extLst>
          </p:nvPr>
        </p:nvGraphicFramePr>
        <p:xfrm>
          <a:off x="2565070" y="5559616"/>
          <a:ext cx="8277102" cy="578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6" descr="「nuget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1" b="31439"/>
          <a:stretch/>
        </p:blipFill>
        <p:spPr bwMode="auto">
          <a:xfrm>
            <a:off x="5609607" y="3002131"/>
            <a:ext cx="1289957" cy="48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Graphic spid="1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9147"/>
          <a:stretch/>
        </p:blipFill>
        <p:spPr>
          <a:xfrm>
            <a:off x="2117969" y="155292"/>
            <a:ext cx="7956062" cy="61582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6534834"/>
            <a:ext cx="776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hlinkClick r:id="rId3"/>
              </a:rPr>
              <a:t>http://columns.chicken-house.net/2017/08/05/what-cicd-do-you-need/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3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#3. Immutable Images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要用 </a:t>
            </a:r>
            <a:r>
              <a:rPr lang="en-US" altLang="zh-TW" dirty="0" smtClean="0"/>
              <a:t>"Immutable" </a:t>
            </a:r>
            <a:r>
              <a:rPr lang="zh-TW" altLang="en-US" dirty="0" smtClean="0"/>
              <a:t>不可改變的方式部署的原因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7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為什麼該用 </a:t>
            </a:r>
            <a:r>
              <a:rPr lang="en-US" altLang="zh-TW" dirty="0" smtClean="0"/>
              <a:t>"Immutable"</a:t>
            </a:r>
            <a:r>
              <a:rPr lang="zh-TW" altLang="en-US" dirty="0" smtClean="0"/>
              <a:t> 的方式部署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</a:t>
            </a:r>
            <a:r>
              <a:rPr lang="en-US" altLang="zh-TW" sz="2800" dirty="0" smtClean="0"/>
              <a:t>MIS</a:t>
            </a:r>
            <a:r>
              <a:rPr lang="zh-TW" altLang="en-US" sz="2800" dirty="0" smtClean="0"/>
              <a:t> 就得想辦法解決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同步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 的問題</a:t>
            </a:r>
            <a:r>
              <a:rPr lang="en-US" altLang="zh-TW" sz="2800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</a:t>
            </a:r>
            <a:r>
              <a:rPr lang="en-US" altLang="zh-TW" sz="2800" dirty="0" smtClean="0"/>
              <a:t>MIS</a:t>
            </a:r>
            <a:r>
              <a:rPr lang="zh-TW" altLang="en-US" sz="2800" dirty="0" smtClean="0"/>
              <a:t> 就得想辦法解決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修復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 的問題</a:t>
            </a:r>
            <a:r>
              <a:rPr lang="en-US" altLang="zh-TW" sz="2800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不可變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，出了問題只要換新的就好</a:t>
            </a:r>
            <a:r>
              <a:rPr lang="en-US" altLang="zh-TW" sz="2800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不可變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，那麼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OS</a:t>
            </a:r>
            <a:r>
              <a:rPr lang="zh-TW" altLang="en-US" sz="2800" dirty="0" smtClean="0"/>
              <a:t> 有</a:t>
            </a:r>
            <a:r>
              <a:rPr lang="zh-TW" altLang="en-US" sz="2800" dirty="0"/>
              <a:t>那</a:t>
            </a:r>
            <a:r>
              <a:rPr lang="zh-TW" altLang="en-US" sz="2800" dirty="0" smtClean="0"/>
              <a:t>些東西是多餘的</a:t>
            </a:r>
            <a:r>
              <a:rPr lang="en-US" altLang="zh-TW" sz="2800" dirty="0"/>
              <a:t>?</a:t>
            </a:r>
            <a:endParaRPr lang="en-US" altLang="zh-TW" sz="28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思考</a:t>
            </a:r>
            <a:r>
              <a:rPr lang="en-US" altLang="zh-TW" sz="2800" dirty="0" smtClean="0"/>
              <a:t>: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只改一行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CODE</a:t>
            </a:r>
            <a:r>
              <a:rPr lang="zh-TW" altLang="en-US" sz="2800" dirty="0" smtClean="0"/>
              <a:t>，就把整個容器換掉，是好是壞</a:t>
            </a:r>
            <a:r>
              <a:rPr lang="en-US" altLang="zh-TW" sz="2800" dirty="0" smtClean="0"/>
              <a:t>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5120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Is: “JUST ENOUGH” Concept?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413823" y="2218544"/>
            <a:ext cx="2413416" cy="36426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有多少是我們需要的</a:t>
            </a:r>
            <a:r>
              <a:rPr lang="en-US" altLang="zh-TW" dirty="0" smtClean="0"/>
              <a:t>?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還不包括沒畫在架構圖裡的一堆工具跟服務</a:t>
            </a:r>
            <a:r>
              <a:rPr lang="en-US" altLang="zh-TW" dirty="0" smtClean="0"/>
              <a:t>…)</a:t>
            </a:r>
            <a:endParaRPr lang="zh-TW" altLang="en-US" dirty="0"/>
          </a:p>
        </p:txBody>
      </p:sp>
      <p:pic>
        <p:nvPicPr>
          <p:cNvPr id="1028" name="Picture 4" descr="「windows server modules overview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 b="8251"/>
          <a:stretch/>
        </p:blipFill>
        <p:spPr bwMode="auto">
          <a:xfrm>
            <a:off x="614596" y="7286718"/>
            <a:ext cx="10185782" cy="42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t="22285"/>
          <a:stretch/>
        </p:blipFill>
        <p:spPr bwMode="auto">
          <a:xfrm>
            <a:off x="1813809" y="1763317"/>
            <a:ext cx="7120328" cy="45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48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我們需要的其實只有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3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t="49245" r="25741" b="6234"/>
          <a:stretch/>
        </p:blipFill>
        <p:spPr bwMode="auto">
          <a:xfrm>
            <a:off x="1708879" y="3711404"/>
            <a:ext cx="4961744" cy="25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93888" y="1903750"/>
            <a:ext cx="4931764" cy="17238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MY APPLICATION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910466" y="2128602"/>
            <a:ext cx="50466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如果一台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APPLICATION..</a:t>
            </a:r>
          </a:p>
          <a:p>
            <a:r>
              <a:rPr lang="zh-TW" altLang="en-US" dirty="0" smtClean="0"/>
              <a:t>甚至是一百台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我還需要這麼</a:t>
            </a:r>
            <a:r>
              <a:rPr lang="zh-TW" altLang="en-US" dirty="0"/>
              <a:t>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完整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嗎</a:t>
            </a:r>
            <a:r>
              <a:rPr lang="en-US" altLang="zh-TW" dirty="0"/>
              <a:t>?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 裝好就不需要改了，連遠端管理都省了</a:t>
            </a:r>
            <a:r>
              <a:rPr lang="en-US" altLang="zh-TW" dirty="0" smtClean="0"/>
              <a:t>..</a:t>
            </a:r>
          </a:p>
          <a:p>
            <a:endParaRPr lang="en-US" altLang="zh-TW" dirty="0"/>
          </a:p>
          <a:p>
            <a:r>
              <a:rPr lang="zh-TW" altLang="en-US" dirty="0" smtClean="0"/>
              <a:t>拿掉的服務越多，系統被攻擊的機會越少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效率也越好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en-US" altLang="zh-TW" b="1" dirty="0" smtClean="0"/>
              <a:t>[</a:t>
            </a:r>
            <a:r>
              <a:rPr lang="zh-TW" altLang="en-US" b="1" dirty="0" smtClean="0"/>
              <a:t>思考</a:t>
            </a:r>
            <a:r>
              <a:rPr lang="en-US" altLang="zh-TW" b="1" dirty="0" smtClean="0"/>
              <a:t>]</a:t>
            </a:r>
            <a:r>
              <a:rPr lang="zh-TW" altLang="en-US" b="1" dirty="0" smtClean="0"/>
              <a:t> </a:t>
            </a:r>
            <a:r>
              <a:rPr lang="zh-TW" altLang="en-US" dirty="0" smtClean="0"/>
              <a:t>如果 </a:t>
            </a:r>
            <a:r>
              <a:rPr lang="en-US" altLang="zh-TW" dirty="0" smtClean="0"/>
              <a:t>STORAGE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/ DB </a:t>
            </a:r>
            <a:r>
              <a:rPr lang="zh-TW" altLang="en-US" dirty="0" smtClean="0"/>
              <a:t>只歸我用，且有專屬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連線，</a:t>
            </a:r>
            <a:r>
              <a:rPr lang="zh-TW" altLang="en-US" dirty="0"/>
              <a:t>那</a:t>
            </a:r>
            <a:r>
              <a:rPr lang="zh-TW" altLang="en-US" dirty="0" smtClean="0"/>
              <a:t>還需要設定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整合式驗證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嗎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en-US" altLang="zh-TW" b="1" dirty="0"/>
              <a:t>[</a:t>
            </a:r>
            <a:r>
              <a:rPr lang="zh-TW" altLang="en-US" b="1" dirty="0"/>
              <a:t>思考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存在的價值，除了 </a:t>
            </a:r>
            <a:r>
              <a:rPr lang="en-US" altLang="zh-TW" dirty="0" smtClean="0"/>
              <a:t>LAUNCH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之外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還剩什麼功能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88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容器讓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變成主角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過去一套 </a:t>
            </a:r>
            <a:r>
              <a:rPr lang="en-US" altLang="zh-TW" sz="3200" dirty="0" smtClean="0"/>
              <a:t>"OS"</a:t>
            </a:r>
            <a:r>
              <a:rPr lang="zh-TW" altLang="en-US" sz="3200" dirty="0" smtClean="0"/>
              <a:t> </a:t>
            </a:r>
            <a:r>
              <a:rPr lang="zh-TW" altLang="en-US" sz="3200" dirty="0"/>
              <a:t>必須執行管理上百</a:t>
            </a:r>
            <a:r>
              <a:rPr lang="zh-TW" altLang="en-US" sz="3200" dirty="0" smtClean="0"/>
              <a:t>個 </a:t>
            </a:r>
            <a:r>
              <a:rPr lang="en-US" altLang="zh-TW" sz="3200" dirty="0" smtClean="0"/>
              <a:t>APPs 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現在一套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"APP"</a:t>
            </a:r>
            <a:r>
              <a:rPr lang="zh-TW" altLang="en-US" sz="3200" dirty="0" smtClean="0"/>
              <a:t> 必須執行上百份 </a:t>
            </a:r>
            <a:r>
              <a:rPr lang="en-US" altLang="zh-TW" sz="3200" dirty="0" smtClean="0"/>
              <a:t>instance …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OS</a:t>
            </a:r>
            <a:r>
              <a:rPr lang="zh-TW" altLang="en-US" sz="3200" dirty="0" smtClean="0"/>
              <a:t> 只要執行一個 </a:t>
            </a:r>
            <a:r>
              <a:rPr lang="en-US" altLang="zh-TW" sz="3200" dirty="0" smtClean="0"/>
              <a:t>APP, </a:t>
            </a:r>
            <a:r>
              <a:rPr lang="zh-TW" altLang="en-US" sz="3200" dirty="0" smtClean="0"/>
              <a:t>就不需要過多的安全機制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OS</a:t>
            </a:r>
            <a:r>
              <a:rPr lang="zh-TW" altLang="en-US" sz="3200" dirty="0" smtClean="0"/>
              <a:t> 只要執行一個 </a:t>
            </a:r>
            <a:r>
              <a:rPr lang="en-US" altLang="zh-TW" sz="3200" dirty="0" smtClean="0"/>
              <a:t>APP,</a:t>
            </a:r>
            <a:r>
              <a:rPr lang="zh-TW" altLang="en-US" sz="3200" dirty="0" smtClean="0"/>
              <a:t> 就不需要多餘的服務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精簡化的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OS</a:t>
            </a:r>
            <a:r>
              <a:rPr lang="zh-TW" altLang="en-US" sz="3200" dirty="0" smtClean="0"/>
              <a:t> 成為趨勢 </a:t>
            </a:r>
            <a:r>
              <a:rPr lang="en-US" altLang="zh-TW" sz="3200" dirty="0" smtClean="0"/>
              <a:t>(</a:t>
            </a:r>
            <a:r>
              <a:rPr lang="en-US" altLang="zh-TW" sz="3200" dirty="0" err="1" smtClean="0"/>
              <a:t>nanoserver</a:t>
            </a:r>
            <a:r>
              <a:rPr lang="en-US" altLang="zh-TW" sz="3200" dirty="0" smtClean="0"/>
              <a:t>, </a:t>
            </a:r>
            <a:r>
              <a:rPr lang="en-US" altLang="zh-TW" sz="3200" dirty="0" err="1" smtClean="0"/>
              <a:t>linuxkit</a:t>
            </a:r>
            <a:r>
              <a:rPr lang="en-US" altLang="zh-TW" sz="32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406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immutableServer/Phoenix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4" y="2052816"/>
            <a:ext cx="109537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2528" y="6504317"/>
            <a:ext cx="513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http://martinfowler.com/bliki/ImmutableServer.html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Deployment (using VM)</a:t>
            </a:r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8464061" y="886904"/>
            <a:ext cx="2878250" cy="1008184"/>
          </a:xfrm>
          <a:prstGeom prst="wedgeRoundRectCallout">
            <a:avLst>
              <a:gd name="adj1" fmla="val -40655"/>
              <a:gd name="adj2" fmla="val 7645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"Change" </a:t>
            </a:r>
            <a:r>
              <a:rPr lang="zh-TW" altLang="en-US" dirty="0" smtClean="0"/>
              <a:t>發生在 </a:t>
            </a:r>
            <a:r>
              <a:rPr lang="en-US" altLang="zh-TW" dirty="0" smtClean="0"/>
              <a:t>Production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Environment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12799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 + DEV's Job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860430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MIS's Job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923691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???'s Job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979137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???'s Job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26882" y="1895088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22306" y="1895088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171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artinfowler.com/bliki/images/immutableServer/Immutable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2243716"/>
            <a:ext cx="9582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Deployment(using </a:t>
            </a:r>
            <a:r>
              <a:rPr lang="en-US" altLang="zh-TW" dirty="0" smtClean="0"/>
              <a:t>Container)</a:t>
            </a:r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1011311" y="4072516"/>
            <a:ext cx="2878250" cy="1008184"/>
          </a:xfrm>
          <a:prstGeom prst="wedgeRoundRectCallout">
            <a:avLst>
              <a:gd name="adj1" fmla="val 60084"/>
              <a:gd name="adj2" fmla="val -2122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"Change" </a:t>
            </a:r>
            <a:r>
              <a:rPr lang="zh-TW" altLang="en-US" dirty="0" smtClean="0"/>
              <a:t>發生在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Build</a:t>
            </a:r>
            <a:r>
              <a:rPr lang="zh-TW" altLang="en-US" dirty="0" smtClean="0"/>
              <a:t> </a:t>
            </a:r>
            <a:r>
              <a:rPr lang="en-US" altLang="zh-TW" dirty="0" smtClean="0"/>
              <a:t>Environment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45706" y="4600053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CI-Tool's Job</a:t>
            </a:r>
          </a:p>
        </p:txBody>
      </p:sp>
      <p:sp>
        <p:nvSpPr>
          <p:cNvPr id="7" name="矩形 6"/>
          <p:cNvSpPr/>
          <p:nvPr/>
        </p:nvSpPr>
        <p:spPr>
          <a:xfrm>
            <a:off x="6601448" y="4600053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MIS's Job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00228" y="3771241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35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如果容器能用過即丟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既然不需要改變，就不需要包含相關的管理工具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既然不需要管理工具，就不需要任何遠端管理服務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既然不需要遠端管理，就不需要過多的安全管控</a:t>
            </a:r>
            <a:r>
              <a:rPr lang="en-US" altLang="zh-TW" sz="3200" dirty="0" smtClean="0"/>
              <a:t>…</a:t>
            </a:r>
          </a:p>
          <a:p>
            <a:pPr marL="0" indent="0">
              <a:buNone/>
            </a:pP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容器化的部署，一個容器只執行一個 </a:t>
            </a:r>
            <a:r>
              <a:rPr lang="en-US" altLang="zh-TW" sz="3200" dirty="0" smtClean="0"/>
              <a:t>APP</a:t>
            </a:r>
            <a:r>
              <a:rPr lang="zh-TW" altLang="en-US" sz="3200" dirty="0" smtClean="0"/>
              <a:t> 的話</a:t>
            </a:r>
            <a:r>
              <a:rPr lang="en-US" altLang="zh-TW" sz="3200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只有一個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APP</a:t>
            </a:r>
            <a:r>
              <a:rPr lang="zh-TW" altLang="en-US" sz="3200" dirty="0" smtClean="0"/>
              <a:t> 要執行，就不需要過多的安全機制</a:t>
            </a:r>
            <a:r>
              <a:rPr lang="en-US" altLang="zh-TW" sz="3200" dirty="0" smtClean="0"/>
              <a:t>…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8984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80" y="-63500"/>
            <a:ext cx="8813800" cy="642073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1000" y="6502400"/>
            <a:ext cx="681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http://columns.chicken-house.net/2017/05/28/aspnet-msa-labs1/</a:t>
            </a:r>
          </a:p>
        </p:txBody>
      </p:sp>
    </p:spTree>
    <p:extLst>
      <p:ext uri="{BB962C8B-B14F-4D97-AF65-F5344CB8AC3E}">
        <p14:creationId xmlns:p14="http://schemas.microsoft.com/office/powerpoint/2010/main" val="361420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Build / Ship / Run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思考</a:t>
            </a:r>
            <a:r>
              <a:rPr lang="en-US" altLang="zh-TW" dirty="0"/>
              <a:t>:</a:t>
            </a:r>
            <a:r>
              <a:rPr lang="zh-TW" altLang="en-US" dirty="0"/>
              <a:t> 只改一行 </a:t>
            </a:r>
            <a:r>
              <a:rPr lang="en-US" altLang="zh-TW" dirty="0"/>
              <a:t>CODE</a:t>
            </a:r>
            <a:r>
              <a:rPr lang="zh-TW" altLang="en-US" dirty="0"/>
              <a:t>，就把整個容器換掉，是好是壞</a:t>
            </a:r>
            <a:r>
              <a:rPr lang="en-US" altLang="zh-TW" dirty="0"/>
              <a:t>?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619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只</a:t>
            </a:r>
            <a:r>
              <a:rPr lang="zh-TW" altLang="en-US" dirty="0"/>
              <a:t>改一行 </a:t>
            </a:r>
            <a:r>
              <a:rPr lang="en-US" altLang="zh-TW" dirty="0"/>
              <a:t>CODE</a:t>
            </a:r>
            <a:r>
              <a:rPr lang="zh-TW" altLang="en-US" dirty="0"/>
              <a:t>，就把整個容器</a:t>
            </a:r>
            <a:r>
              <a:rPr lang="zh-TW" altLang="en-US" dirty="0" smtClean="0"/>
              <a:t>換掉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優點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流程大幅簡化，</a:t>
            </a:r>
            <a:r>
              <a:rPr lang="en-US" altLang="zh-TW" sz="3200" dirty="0" smtClean="0"/>
              <a:t>MIS</a:t>
            </a:r>
            <a:r>
              <a:rPr lang="zh-TW" altLang="en-US" sz="3200" dirty="0" smtClean="0"/>
              <a:t> 只管替換新的 </a:t>
            </a:r>
            <a:r>
              <a:rPr lang="en-US" altLang="zh-TW" sz="3200" dirty="0" smtClean="0"/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優點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流程簡化就容易自動</a:t>
            </a:r>
            <a:r>
              <a:rPr lang="zh-TW" altLang="en-US" sz="3200" dirty="0"/>
              <a:t>化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優點</a:t>
            </a:r>
            <a:r>
              <a:rPr lang="en-US" altLang="zh-TW" sz="3200" dirty="0" smtClean="0"/>
              <a:t>: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OS</a:t>
            </a:r>
            <a:r>
              <a:rPr lang="zh-TW" altLang="en-US" sz="3200" dirty="0" smtClean="0"/>
              <a:t> 可以大幅瘦身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 smtClean="0"/>
              <a:t>缺點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改一行 </a:t>
            </a:r>
            <a:r>
              <a:rPr lang="en-US" altLang="zh-TW" sz="3200" dirty="0" smtClean="0"/>
              <a:t>Code</a:t>
            </a:r>
            <a:r>
              <a:rPr lang="zh-TW" altLang="en-US" sz="3200" dirty="0" smtClean="0"/>
              <a:t> 就得重建一次 </a:t>
            </a:r>
            <a:r>
              <a:rPr lang="en-US" altLang="zh-TW" sz="3200" dirty="0" smtClean="0"/>
              <a:t>image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…</a:t>
            </a:r>
          </a:p>
          <a:p>
            <a:pPr marL="0" indent="0">
              <a:buNone/>
            </a:pPr>
            <a:r>
              <a:rPr lang="en-US" altLang="zh-TW" sz="3100" dirty="0" smtClean="0"/>
              <a:t>(</a:t>
            </a:r>
            <a:r>
              <a:rPr lang="zh-TW" altLang="en-US" sz="3100" dirty="0" smtClean="0"/>
              <a:t>除非重建與部署</a:t>
            </a:r>
            <a:r>
              <a:rPr lang="zh-TW" altLang="en-US" sz="3100" dirty="0"/>
              <a:t> </a:t>
            </a:r>
            <a:r>
              <a:rPr lang="en-US" altLang="zh-TW" sz="3100" dirty="0" smtClean="0"/>
              <a:t>image</a:t>
            </a:r>
            <a:r>
              <a:rPr lang="zh-TW" altLang="en-US" sz="3100" dirty="0" smtClean="0"/>
              <a:t> 很簡單又很快速</a:t>
            </a:r>
            <a:r>
              <a:rPr lang="en-US" altLang="zh-TW" sz="3100" dirty="0" smtClean="0"/>
              <a:t>)</a:t>
            </a:r>
            <a:endParaRPr lang="en-US" altLang="zh-TW" sz="3200" dirty="0" smtClean="0"/>
          </a:p>
          <a:p>
            <a:pPr marL="0" indent="0">
              <a:buNone/>
            </a:pP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缺點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替換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image</a:t>
            </a:r>
            <a:r>
              <a:rPr lang="zh-TW" altLang="en-US" sz="3200" dirty="0" smtClean="0"/>
              <a:t> 又慢又麻煩 </a:t>
            </a:r>
            <a:r>
              <a:rPr lang="en-US" altLang="zh-TW" sz="3200" dirty="0" smtClean="0"/>
              <a:t>…</a:t>
            </a:r>
          </a:p>
          <a:p>
            <a:pPr marL="0" indent="0">
              <a:buNone/>
            </a:pPr>
            <a:r>
              <a:rPr lang="en-US" altLang="zh-TW" sz="3200" dirty="0" smtClean="0"/>
              <a:t>(</a:t>
            </a:r>
            <a:r>
              <a:rPr lang="zh-TW" altLang="en-US" sz="3200" dirty="0" smtClean="0"/>
              <a:t>除非 </a:t>
            </a:r>
            <a:r>
              <a:rPr lang="en-US" altLang="zh-TW" sz="3200" dirty="0" smtClean="0"/>
              <a:t>image</a:t>
            </a:r>
            <a:r>
              <a:rPr lang="zh-TW" altLang="en-US" sz="3200" dirty="0" smtClean="0"/>
              <a:t> 部署很容易</a:t>
            </a:r>
            <a:r>
              <a:rPr lang="en-US" altLang="zh-TW" sz="3200" dirty="0" smtClean="0"/>
              <a:t>,</a:t>
            </a:r>
            <a:r>
              <a:rPr lang="zh-TW" altLang="en-US" sz="3200" dirty="0" smtClean="0"/>
              <a:t> 又能只更新差異的部分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0731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docker image lay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11" y="446385"/>
            <a:ext cx="8298312" cy="57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81554" y="5842844"/>
            <a:ext cx="4938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Based on windows server core with ASP.NET image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68482" y="4934310"/>
            <a:ext cx="22190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7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容器如何做 </a:t>
            </a:r>
            <a:r>
              <a:rPr lang="en-US" altLang="zh-TW" dirty="0" smtClean="0"/>
              <a:t>"Windows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Update"</a:t>
            </a:r>
            <a:r>
              <a:rPr lang="zh-TW" altLang="en-US" dirty="0" smtClean="0"/>
              <a:t> </a:t>
            </a:r>
            <a:r>
              <a:rPr lang="en-US" altLang="zh-TW" dirty="0" smtClean="0"/>
              <a:t>??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01168" y="6528816"/>
            <a:ext cx="719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https://stefanscherer.github.io/keep-your-windows-containers-up-to-date/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90" y="1845734"/>
            <a:ext cx="8210580" cy="4271110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2491991" y="3084844"/>
            <a:ext cx="7355394" cy="13766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根本不用做 </a:t>
            </a:r>
            <a:r>
              <a:rPr lang="en-US" altLang="zh-TW" dirty="0" smtClean="0"/>
              <a:t>Windows Update, </a:t>
            </a:r>
            <a:r>
              <a:rPr lang="zh-TW" altLang="en-US" dirty="0" smtClean="0"/>
              <a:t>直接換新的 </a:t>
            </a:r>
            <a:r>
              <a:rPr lang="en-US" altLang="zh-TW" dirty="0" smtClean="0"/>
              <a:t>Base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重新 </a:t>
            </a:r>
            <a:r>
              <a:rPr lang="en-US" altLang="zh-TW" dirty="0" smtClean="0"/>
              <a:t>Build</a:t>
            </a:r>
            <a:r>
              <a:rPr lang="zh-TW" altLang="en-US" dirty="0" smtClean="0"/>
              <a:t> 即可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49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如何替你的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更換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版本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97280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58178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091689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152587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V1.1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146996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207894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V2.0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266092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10.0.14393.206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4261504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10.0.14393.206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316811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</a:t>
            </a:r>
            <a:r>
              <a:rPr lang="en-US" altLang="zh-TW" b="1" dirty="0" smtClean="0">
                <a:solidFill>
                  <a:srgbClr val="FF0000"/>
                </a:solidFill>
              </a:rPr>
              <a:t>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266092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1.0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4261504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1.1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8316810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2.0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4261503" y="4320791"/>
            <a:ext cx="2431701" cy="1024932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</a:t>
            </a:r>
            <a:r>
              <a:rPr lang="en-US" altLang="zh-TW" b="1" dirty="0" smtClean="0">
                <a:solidFill>
                  <a:srgbClr val="FF0000"/>
                </a:solidFill>
              </a:rPr>
              <a:t>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152587" y="5584091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V1.1</a:t>
            </a:r>
            <a:r>
              <a:rPr lang="en-US" altLang="zh-TW" b="1" dirty="0" smtClean="0">
                <a:solidFill>
                  <a:srgbClr val="FF0000"/>
                </a:solidFill>
              </a:rPr>
              <a:t>-OS447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10047725" y="4976446"/>
            <a:ext cx="2144275" cy="1218082"/>
          </a:xfrm>
          <a:prstGeom prst="wedgeRoundRectCallout">
            <a:avLst>
              <a:gd name="adj1" fmla="val -37993"/>
              <a:gd name="adj2" fmla="val -7278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改變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 </a:t>
            </a:r>
            <a:r>
              <a:rPr lang="zh-TW" altLang="en-US" dirty="0" smtClean="0"/>
              <a:t>即可升級 </a:t>
            </a:r>
            <a:r>
              <a:rPr lang="en-US" altLang="zh-TW" dirty="0" smtClean="0"/>
              <a:t>OS</a:t>
            </a:r>
            <a:endParaRPr lang="zh-TW" altLang="en-US" dirty="0"/>
          </a:p>
        </p:txBody>
      </p:sp>
      <p:sp>
        <p:nvSpPr>
          <p:cNvPr id="19" name="圓角矩形圖說文字 18"/>
          <p:cNvSpPr/>
          <p:nvPr/>
        </p:nvSpPr>
        <p:spPr>
          <a:xfrm>
            <a:off x="6283875" y="4976446"/>
            <a:ext cx="2154577" cy="1218082"/>
          </a:xfrm>
          <a:prstGeom prst="wedgeRoundRectCallout">
            <a:avLst>
              <a:gd name="adj1" fmla="val -37993"/>
              <a:gd name="adj2" fmla="val -7278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用 </a:t>
            </a:r>
            <a:r>
              <a:rPr lang="en-US" altLang="zh-TW" dirty="0" smtClean="0"/>
              <a:t>hotfix </a:t>
            </a:r>
            <a:r>
              <a:rPr lang="zh-TW" altLang="en-US" dirty="0" smtClean="0"/>
              <a:t>的流程</a:t>
            </a:r>
            <a:r>
              <a:rPr lang="en-US" altLang="zh-TW" dirty="0" smtClean="0"/>
              <a:t>)</a:t>
            </a:r>
            <a:r>
              <a:rPr lang="zh-TW" altLang="en-US" dirty="0" smtClean="0"/>
              <a:t>改變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,</a:t>
            </a:r>
            <a:r>
              <a:rPr lang="zh-TW" altLang="en-US" dirty="0" smtClean="0"/>
              <a:t> 即可升級 </a:t>
            </a:r>
            <a:r>
              <a:rPr lang="en-US" altLang="zh-TW" dirty="0" smtClean="0"/>
              <a:t>OS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90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DEMO: OS /</a:t>
            </a:r>
            <a:r>
              <a:rPr lang="zh-TW" altLang="en-US" dirty="0" smtClean="0"/>
              <a:t> </a:t>
            </a:r>
            <a:r>
              <a:rPr lang="en-US" altLang="zh-TW" dirty="0" smtClean="0"/>
              <a:t>Framework Update?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55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#4. </a:t>
            </a:r>
            <a:r>
              <a:rPr lang="zh-TW" altLang="en-US" dirty="0" smtClean="0"/>
              <a:t>跨版本的單元測試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0654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3785" y="6463323"/>
            <a:ext cx="885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https://blog.chmouel.com/2014/11/10/use-cases-for-docker-driven-development/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097280" y="743803"/>
            <a:ext cx="10286071" cy="31542258"/>
            <a:chOff x="1060646" y="-12480647"/>
            <a:chExt cx="10286071" cy="3154225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646" y="-12480647"/>
              <a:ext cx="10001250" cy="16002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/>
            <a:srcRect t="4030" b="-1"/>
            <a:stretch/>
          </p:blipFill>
          <p:spPr>
            <a:xfrm>
              <a:off x="1345467" y="3704493"/>
              <a:ext cx="10001250" cy="15357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0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1.04167E-6 -1.116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643 L 1.04167E-6 -2.674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32" y="201758"/>
            <a:ext cx="7583156" cy="609274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0338" y="6451044"/>
            <a:ext cx="680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http://columns.chicken-house.net/2016/10/31/microservice5/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Unit Test Web API </a:t>
            </a:r>
            <a:r>
              <a:rPr lang="zh-TW" altLang="en-US" dirty="0" smtClean="0"/>
              <a:t>的困擾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" y="1845734"/>
            <a:ext cx="10737264" cy="4023360"/>
          </a:xfrm>
          <a:prstGeom prst="rect">
            <a:avLst/>
          </a:prstGeom>
        </p:spPr>
      </p:pic>
      <p:sp>
        <p:nvSpPr>
          <p:cNvPr id="5" name="雲朵形圖說文字 4"/>
          <p:cNvSpPr/>
          <p:nvPr/>
        </p:nvSpPr>
        <p:spPr>
          <a:xfrm>
            <a:off x="2286000" y="1617783"/>
            <a:ext cx="9285317" cy="3932117"/>
          </a:xfrm>
          <a:prstGeom prst="cloudCallout">
            <a:avLst>
              <a:gd name="adj1" fmla="val 20791"/>
              <a:gd name="adj2" fmla="val 6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3200" dirty="0" smtClean="0"/>
              <a:t>該怎麼測試 </a:t>
            </a:r>
            <a:r>
              <a:rPr lang="en-US" altLang="zh-TW" sz="3200" dirty="0" smtClean="0"/>
              <a:t>Load Balance </a:t>
            </a:r>
            <a:r>
              <a:rPr lang="zh-TW" altLang="en-US" sz="3200" dirty="0" smtClean="0"/>
              <a:t>的組態</a:t>
            </a:r>
            <a:r>
              <a:rPr lang="en-US" altLang="zh-TW" sz="3200" dirty="0" smtClean="0"/>
              <a:t>?</a:t>
            </a:r>
          </a:p>
          <a:p>
            <a:endParaRPr lang="en-US" altLang="zh-TW" sz="3200" dirty="0" smtClean="0"/>
          </a:p>
          <a:p>
            <a:r>
              <a:rPr lang="zh-TW" altLang="en-US" sz="3200" dirty="0" smtClean="0"/>
              <a:t>該如何測試不同版本 </a:t>
            </a:r>
            <a:r>
              <a:rPr lang="en-US" altLang="zh-TW" sz="3200" dirty="0" smtClean="0"/>
              <a:t>API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/ SDK </a:t>
            </a:r>
            <a:r>
              <a:rPr lang="zh-TW" altLang="en-US" sz="3200" dirty="0" smtClean="0"/>
              <a:t>的相容性</a:t>
            </a:r>
            <a:r>
              <a:rPr lang="en-US" altLang="zh-TW" sz="3200" dirty="0"/>
              <a:t>?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99641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開發範例</a:t>
            </a:r>
            <a:r>
              <a:rPr lang="en-US" altLang="zh-TW" dirty="0" smtClean="0"/>
              <a:t>: IP2C.NET Service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97280" y="3559440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097280" y="425983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193564" y="425983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5289848" y="425983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97280" y="5446607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Storage: IP2C_data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endCxn id="5" idx="0"/>
          </p:cNvCxnSpPr>
          <p:nvPr/>
        </p:nvCxnSpPr>
        <p:spPr>
          <a:xfrm flipH="1">
            <a:off x="2108957" y="4065278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4205241" y="4065278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6301525" y="523259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4216206" y="5213143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105303" y="5213143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向右箭號 13"/>
          <p:cNvSpPr/>
          <p:nvPr/>
        </p:nvSpPr>
        <p:spPr>
          <a:xfrm rot="5400000">
            <a:off x="3943296" y="2907889"/>
            <a:ext cx="523890" cy="4631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526498" y="2926424"/>
            <a:ext cx="152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IP2C Rest API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2437426" y="1895020"/>
            <a:ext cx="3535629" cy="8600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</a:t>
            </a:r>
          </a:p>
          <a:p>
            <a:pPr algn="ctr"/>
            <a:endParaRPr lang="en-US" altLang="zh-TW" dirty="0"/>
          </a:p>
        </p:txBody>
      </p:sp>
      <p:sp>
        <p:nvSpPr>
          <p:cNvPr id="17" name="圓角矩形 16"/>
          <p:cNvSpPr/>
          <p:nvPr/>
        </p:nvSpPr>
        <p:spPr>
          <a:xfrm>
            <a:off x="2660072" y="2381753"/>
            <a:ext cx="3158836" cy="302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 SDK</a:t>
            </a:r>
            <a:endParaRPr lang="zh-TW" altLang="en-US" dirty="0"/>
          </a:p>
        </p:txBody>
      </p:sp>
      <p:sp>
        <p:nvSpPr>
          <p:cNvPr id="18" name="雲朵形 17"/>
          <p:cNvSpPr/>
          <p:nvPr/>
        </p:nvSpPr>
        <p:spPr>
          <a:xfrm>
            <a:off x="9367644" y="3916143"/>
            <a:ext cx="2446317" cy="1669871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IP2C.org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stCxn id="18" idx="2"/>
            <a:endCxn id="7" idx="3"/>
          </p:cNvCxnSpPr>
          <p:nvPr/>
        </p:nvCxnSpPr>
        <p:spPr>
          <a:xfrm flipH="1">
            <a:off x="7313202" y="4751079"/>
            <a:ext cx="20620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7802088" y="4156364"/>
            <a:ext cx="1387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Download</a:t>
            </a:r>
          </a:p>
          <a:p>
            <a:r>
              <a:rPr lang="en-US" altLang="zh-TW" dirty="0" smtClean="0"/>
              <a:t>IP Database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93785" y="6447695"/>
            <a:ext cx="544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</a:t>
            </a:r>
            <a:r>
              <a:rPr lang="en-US" altLang="zh-TW">
                <a:solidFill>
                  <a:schemeClr val="bg1"/>
                </a:solidFill>
              </a:rPr>
              <a:t>://</a:t>
            </a:r>
            <a:r>
              <a:rPr lang="en-US" altLang="zh-TW" smtClean="0">
                <a:solidFill>
                  <a:schemeClr val="bg1"/>
                </a:solidFill>
              </a:rPr>
              <a:t>github.com/andrew0928/IP2C.NET.Service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單元測試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確保跨版本相容性的做法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800" dirty="0" smtClean="0"/>
          </a:p>
          <a:p>
            <a:r>
              <a:rPr lang="zh-TW" altLang="en-US" sz="2800" dirty="0" smtClean="0"/>
              <a:t>問題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如果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推出新版，測試程式也會改版。</a:t>
            </a:r>
            <a:endParaRPr lang="en-US" altLang="zh-TW" sz="2800" dirty="0" smtClean="0"/>
          </a:p>
          <a:p>
            <a:r>
              <a:rPr lang="zh-TW" altLang="en-US" sz="2800" dirty="0" smtClean="0"/>
              <a:t>該如何透過單元測試，確保新的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能跟舊的 </a:t>
            </a:r>
            <a:r>
              <a:rPr lang="en-US" altLang="zh-TW" sz="2800" dirty="0" smtClean="0"/>
              <a:t>SDK</a:t>
            </a:r>
            <a:r>
              <a:rPr lang="zh-TW" altLang="en-US" sz="2800" dirty="0" smtClean="0"/>
              <a:t> 相容</a:t>
            </a:r>
            <a:r>
              <a:rPr lang="en-US" altLang="zh-TW" sz="2800" dirty="0" smtClean="0"/>
              <a:t>?</a:t>
            </a:r>
          </a:p>
          <a:p>
            <a:endParaRPr lang="en-US" altLang="zh-TW" sz="2800" dirty="0"/>
          </a:p>
          <a:p>
            <a:r>
              <a:rPr lang="zh-TW" altLang="en-US" sz="2800" dirty="0" smtClean="0"/>
              <a:t>解法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跨版本進行測試。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拿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舊版</a:t>
            </a:r>
            <a:r>
              <a:rPr lang="zh-TW" altLang="en-US" sz="2800" dirty="0" smtClean="0"/>
              <a:t>的單元測試，驗證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新版</a:t>
            </a:r>
            <a:r>
              <a:rPr lang="zh-TW" altLang="en-US" sz="2800" dirty="0" smtClean="0"/>
              <a:t>的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..</a:t>
            </a:r>
            <a:endParaRPr lang="zh-TW" altLang="en-US" sz="2800" dirty="0"/>
          </a:p>
        </p:txBody>
      </p:sp>
      <p:pic>
        <p:nvPicPr>
          <p:cNvPr id="4" name="Picture 2" descr="「清朝的劍斬明朝的官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630936"/>
            <a:ext cx="1005840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0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跨越版本的單元測</a:t>
            </a:r>
            <a:r>
              <a:rPr lang="zh-TW" altLang="en-US" dirty="0"/>
              <a:t>試</a:t>
            </a:r>
          </a:p>
        </p:txBody>
      </p:sp>
      <p:sp>
        <p:nvSpPr>
          <p:cNvPr id="4" name="矩形 3"/>
          <p:cNvSpPr/>
          <p:nvPr/>
        </p:nvSpPr>
        <p:spPr>
          <a:xfrm>
            <a:off x="542925" y="5087977"/>
            <a:ext cx="11049000" cy="251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82361" y="5279627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master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79800" y="527962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V2.1.2.0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816047" y="527962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V3.0.0.0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441278" y="527962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V3.1.0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302496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902821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636371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5034224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5034224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7536264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7536264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9294725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9294725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cxnSp>
        <p:nvCxnSpPr>
          <p:cNvPr id="39" name="直線單箭頭接點 38"/>
          <p:cNvCxnSpPr>
            <a:stCxn id="15" idx="0"/>
            <a:endCxn id="3" idx="2"/>
          </p:cNvCxnSpPr>
          <p:nvPr/>
        </p:nvCxnSpPr>
        <p:spPr>
          <a:xfrm flipV="1">
            <a:off x="5612005" y="2743200"/>
            <a:ext cx="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5" idx="0"/>
            <a:endCxn id="16" idx="2"/>
          </p:cNvCxnSpPr>
          <p:nvPr/>
        </p:nvCxnSpPr>
        <p:spPr>
          <a:xfrm flipV="1">
            <a:off x="5612005" y="2743200"/>
            <a:ext cx="250204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0"/>
            <a:endCxn id="16" idx="2"/>
          </p:cNvCxnSpPr>
          <p:nvPr/>
        </p:nvCxnSpPr>
        <p:spPr>
          <a:xfrm flipV="1">
            <a:off x="8114045" y="2743200"/>
            <a:ext cx="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5" idx="0"/>
            <a:endCxn id="18" idx="2"/>
          </p:cNvCxnSpPr>
          <p:nvPr/>
        </p:nvCxnSpPr>
        <p:spPr>
          <a:xfrm flipV="1">
            <a:off x="5612005" y="2743200"/>
            <a:ext cx="4260501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7" idx="0"/>
            <a:endCxn id="18" idx="2"/>
          </p:cNvCxnSpPr>
          <p:nvPr/>
        </p:nvCxnSpPr>
        <p:spPr>
          <a:xfrm flipV="1">
            <a:off x="8114045" y="2743200"/>
            <a:ext cx="1758461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9" idx="0"/>
            <a:endCxn id="18" idx="2"/>
          </p:cNvCxnSpPr>
          <p:nvPr/>
        </p:nvCxnSpPr>
        <p:spPr>
          <a:xfrm flipV="1">
            <a:off x="9872506" y="2743200"/>
            <a:ext cx="0" cy="60540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圓角矩形 62"/>
          <p:cNvSpPr/>
          <p:nvPr/>
        </p:nvSpPr>
        <p:spPr>
          <a:xfrm>
            <a:off x="5034224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4" name="圓角矩形 63"/>
          <p:cNvSpPr/>
          <p:nvPr/>
        </p:nvSpPr>
        <p:spPr>
          <a:xfrm>
            <a:off x="7536263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5" name="圓角矩形 64"/>
          <p:cNvSpPr/>
          <p:nvPr/>
        </p:nvSpPr>
        <p:spPr>
          <a:xfrm>
            <a:off x="9326755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2" name="圓角矩形圖說文字 61"/>
          <p:cNvSpPr/>
          <p:nvPr/>
        </p:nvSpPr>
        <p:spPr>
          <a:xfrm>
            <a:off x="1547446" y="1939332"/>
            <a:ext cx="3054699" cy="874206"/>
          </a:xfrm>
          <a:prstGeom prst="wedgeRoundRectCallout">
            <a:avLst>
              <a:gd name="adj1" fmla="val 59936"/>
              <a:gd name="adj2" fmla="val -1336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(server) </a:t>
            </a:r>
            <a:r>
              <a:rPr lang="zh-TW" altLang="en-US" dirty="0" smtClean="0"/>
              <a:t>可以容器化</a:t>
            </a:r>
            <a:endParaRPr lang="zh-TW" altLang="en-US" dirty="0"/>
          </a:p>
        </p:txBody>
      </p:sp>
      <p:sp>
        <p:nvSpPr>
          <p:cNvPr id="68" name="圓角矩形圖說文字 67"/>
          <p:cNvSpPr/>
          <p:nvPr/>
        </p:nvSpPr>
        <p:spPr>
          <a:xfrm>
            <a:off x="1547446" y="3344086"/>
            <a:ext cx="3054699" cy="874206"/>
          </a:xfrm>
          <a:prstGeom prst="wedgeRoundRectCallout">
            <a:avLst>
              <a:gd name="adj1" fmla="val 59936"/>
              <a:gd name="adj2" fmla="val -1336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測試程式也可以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17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altLang="zh-TW" sz="7200" dirty="0" smtClean="0"/>
              <a:t>SDK</a:t>
            </a:r>
            <a:r>
              <a:rPr lang="zh-TW" altLang="en-US" sz="7200" dirty="0" smtClean="0"/>
              <a:t>相容性測試</a:t>
            </a:r>
            <a:endParaRPr 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#5. 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其</a:t>
            </a:r>
            <a:r>
              <a:rPr lang="zh-TW" altLang="en-US" sz="2800" dirty="0"/>
              <a:t>他</a:t>
            </a:r>
            <a:r>
              <a:rPr lang="zh-TW" altLang="en-US" sz="2800" dirty="0" smtClean="0"/>
              <a:t>沒辦法擠進這個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的內容</a:t>
            </a:r>
            <a:r>
              <a:rPr lang="en-US" altLang="zh-TW" sz="2800" dirty="0" smtClean="0"/>
              <a:t>…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48969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32509" y="6437750"/>
            <a:ext cx="1418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https://blogs.windows.com/windowsexperience/2017/09/05/announcing-windows-server-insider-preview-build-16278/#Wkvoers8LhWsjsvL.97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603"/>
            <a:ext cx="10119360" cy="107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87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14312"/>
            <a:ext cx="10763250" cy="8258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214312"/>
            <a:ext cx="115157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0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57018" y="6405630"/>
            <a:ext cx="1203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https://www.thomasmaurer.ch/2017/05/windows-server-news-from-microsoft-build-2017-it-is-all-about-containers/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52" y="0"/>
            <a:ext cx="8903856" cy="71495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0" y="83127"/>
            <a:ext cx="9505060" cy="66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2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98" y="0"/>
            <a:ext cx="9437164" cy="103144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380" y="6413500"/>
            <a:ext cx="1515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https://blogs.microsoft.com/firehose/2017/04/18/dockercon-2017-linux-containers-will-run-natively-on-windows-serer-with-hyper-v-isolation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384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825500"/>
            <a:ext cx="1089392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044700" y="4826000"/>
            <a:ext cx="4660900" cy="673100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56500" y="4610100"/>
            <a:ext cx="1545838" cy="737447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74200" y="4610100"/>
            <a:ext cx="1545838" cy="737447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Linux Kit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6099349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smtClean="0"/>
              <a:t>Worker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4919227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39105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9745784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IP2C.</a:t>
            </a:r>
            <a:br>
              <a:rPr lang="en-US" altLang="zh-TW" sz="1600" dirty="0" smtClean="0"/>
            </a:br>
            <a:r>
              <a:rPr lang="en-US" altLang="zh-TW" sz="1600" dirty="0" err="1" smtClean="0"/>
              <a:t>RevProxy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278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  <p:bldP spid="9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356360" y="286603"/>
            <a:ext cx="9540240" cy="9048014"/>
            <a:chOff x="1097280" y="286603"/>
            <a:chExt cx="6477000" cy="715400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286603"/>
              <a:ext cx="6477000" cy="1143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0" y="1296987"/>
              <a:ext cx="6248400" cy="6143625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317500" y="5969000"/>
            <a:ext cx="701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http://columns.chicken-house.net/2017/07/25/wc-swarm-labs2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65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3.95833E-6 -0.4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傳統的開發方式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737359"/>
            <a:ext cx="6087291" cy="4570393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712520" y="2339438"/>
            <a:ext cx="2280062" cy="748146"/>
          </a:xfrm>
          <a:prstGeom prst="wedgeRoundRectCallout">
            <a:avLst>
              <a:gd name="adj1" fmla="val -17187"/>
              <a:gd name="adj2" fmla="val 8241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 </a:t>
            </a:r>
            <a:r>
              <a:rPr lang="en-US" altLang="zh-TW" dirty="0" smtClean="0"/>
              <a:t>IP2C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</a:t>
            </a:r>
            <a:endParaRPr lang="zh-TW" alt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2474818" y="2973371"/>
            <a:ext cx="2382190" cy="748146"/>
          </a:xfrm>
          <a:prstGeom prst="wedgeRoundRectCallout">
            <a:avLst>
              <a:gd name="adj1" fmla="val -40625"/>
              <a:gd name="adj2" fmla="val 9828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處理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資料庫的 </a:t>
            </a:r>
            <a:r>
              <a:rPr lang="en-US" altLang="zh-TW" dirty="0" smtClean="0"/>
              <a:t>LIB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3543597" y="3519635"/>
            <a:ext cx="2845328" cy="748146"/>
          </a:xfrm>
          <a:prstGeom prst="wedgeRoundRectCallout">
            <a:avLst>
              <a:gd name="adj1" fmla="val -53088"/>
              <a:gd name="adj2" fmla="val 9352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存取遠端 </a:t>
            </a:r>
            <a:r>
              <a:rPr lang="en-US" altLang="zh-TW" dirty="0" smtClean="0"/>
              <a:t>IP2C</a:t>
            </a:r>
            <a:r>
              <a:rPr lang="zh-TW" altLang="en-US" dirty="0" smtClean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的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8" name="圓角矩形圖說文字 7"/>
          <p:cNvSpPr/>
          <p:nvPr/>
        </p:nvSpPr>
        <p:spPr>
          <a:xfrm>
            <a:off x="5336770" y="4489150"/>
            <a:ext cx="3177837" cy="748146"/>
          </a:xfrm>
          <a:prstGeom prst="wedgeRoundRectCallout">
            <a:avLst>
              <a:gd name="adj1" fmla="val -94843"/>
              <a:gd name="adj2" fmla="val 463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提供</a:t>
            </a:r>
            <a:r>
              <a:rPr lang="zh-TW" altLang="en-US" dirty="0"/>
              <a:t> </a:t>
            </a:r>
            <a:r>
              <a:rPr lang="en-US" altLang="zh-TW" dirty="0" smtClean="0"/>
              <a:t>IP2C</a:t>
            </a:r>
            <a:r>
              <a:rPr lang="zh-TW" altLang="en-US" dirty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Web</a:t>
            </a:r>
            <a:r>
              <a:rPr lang="zh-TW" altLang="en-US" dirty="0"/>
              <a:t> </a:t>
            </a:r>
            <a:r>
              <a:rPr lang="en-US" altLang="zh-TW" dirty="0" smtClean="0"/>
              <a:t>App</a:t>
            </a:r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4140925" y="5458665"/>
            <a:ext cx="3791792" cy="748146"/>
          </a:xfrm>
          <a:prstGeom prst="wedgeRoundRectCallout">
            <a:avLst>
              <a:gd name="adj1" fmla="val -67190"/>
              <a:gd name="adj2" fmla="val -65204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到 </a:t>
            </a:r>
            <a:r>
              <a:rPr lang="en-US" altLang="zh-TW" dirty="0" smtClean="0"/>
              <a:t>IP2C.org </a:t>
            </a:r>
            <a:r>
              <a:rPr lang="zh-TW" altLang="en-US" dirty="0" smtClean="0"/>
              <a:t>更新資料檔的 </a:t>
            </a:r>
            <a:r>
              <a:rPr lang="en-US" altLang="zh-TW" dirty="0" smtClean="0"/>
              <a:t>Worker</a:t>
            </a:r>
            <a:endParaRPr lang="zh-TW" altLang="en-US" dirty="0"/>
          </a:p>
        </p:txBody>
      </p:sp>
      <p:sp>
        <p:nvSpPr>
          <p:cNvPr id="10" name="圓角矩形圖說文字 9"/>
          <p:cNvSpPr/>
          <p:nvPr/>
        </p:nvSpPr>
        <p:spPr>
          <a:xfrm>
            <a:off x="1647700" y="6099234"/>
            <a:ext cx="4626100" cy="748146"/>
          </a:xfrm>
          <a:prstGeom prst="wedgeRoundRectCallout">
            <a:avLst>
              <a:gd name="adj1" fmla="val -33362"/>
              <a:gd name="adj2" fmla="val -8387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 </a:t>
            </a:r>
            <a:r>
              <a:rPr lang="en-US" altLang="zh-TW" dirty="0" smtClean="0"/>
              <a:t>IP2C.SDK, IP2C.NET </a:t>
            </a:r>
            <a:r>
              <a:rPr lang="zh-TW" altLang="en-US" dirty="0" smtClean="0"/>
              <a:t>的單元測試案例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88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985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WCS1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34544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WCS2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2103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WCS3</a:t>
            </a:r>
            <a:endParaRPr lang="zh-TW" altLang="en-US" dirty="0"/>
          </a:p>
        </p:txBody>
      </p:sp>
      <p:pic>
        <p:nvPicPr>
          <p:cNvPr id="1026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96900" y="5486400"/>
            <a:ext cx="11201400" cy="317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Network: Ingress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8966200" y="330954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LCS4</a:t>
            </a:r>
            <a:endParaRPr lang="zh-TW" altLang="en-US" dirty="0"/>
          </a:p>
        </p:txBody>
      </p:sp>
      <p:pic>
        <p:nvPicPr>
          <p:cNvPr id="1028" name="Picture 4" descr="「linux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49" y="3811509"/>
            <a:ext cx="842301" cy="10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825500" y="1919209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25500" y="2883654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ReverseProxy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288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320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5339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5247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43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0602449" y="2986763"/>
            <a:ext cx="482600" cy="3937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25500" y="939800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Worker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283200" y="1090691"/>
            <a:ext cx="4826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1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Q &amp; A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47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zh-TW" altLang="en-US" sz="4000" dirty="0" smtClean="0"/>
              <a:t>開發人員一定要了解 </a:t>
            </a:r>
            <a:r>
              <a:rPr lang="en-US" altLang="zh-TW" sz="4000" dirty="0" smtClean="0"/>
              <a:t>Container</a:t>
            </a:r>
            <a:r>
              <a:rPr lang="zh-TW" altLang="en-US" sz="4000" dirty="0" smtClean="0"/>
              <a:t> 的原因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高效能的虛擬</a:t>
            </a:r>
            <a:r>
              <a:rPr lang="zh-TW" altLang="en-US" sz="3200" dirty="0" smtClean="0"/>
              <a:t>化機制</a:t>
            </a:r>
            <a:endParaRPr lang="en-US" altLang="zh-TW" sz="32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通用的封裝格式 </a:t>
            </a:r>
            <a:r>
              <a:rPr lang="en-US" altLang="zh-TW" sz="3200" dirty="0" smtClean="0"/>
              <a:t>(container images)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普及的 </a:t>
            </a:r>
            <a:r>
              <a:rPr lang="en-US" altLang="zh-TW" sz="3200" dirty="0"/>
              <a:t>Docker</a:t>
            </a:r>
            <a:r>
              <a:rPr lang="zh-TW" altLang="en-US" sz="3200" dirty="0"/>
              <a:t> </a:t>
            </a:r>
            <a:r>
              <a:rPr lang="en-US" altLang="zh-TW" sz="3200" dirty="0"/>
              <a:t>ECO-System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實踐 </a:t>
            </a:r>
            <a:r>
              <a:rPr lang="en-US" altLang="zh-TW" sz="3200" dirty="0" smtClean="0"/>
              <a:t>DevOps </a:t>
            </a:r>
            <a:r>
              <a:rPr lang="zh-TW" altLang="en-US" sz="3200" dirty="0" smtClean="0"/>
              <a:t>的最佳技術 </a:t>
            </a:r>
            <a:r>
              <a:rPr lang="en-US" altLang="zh-TW" sz="3200" dirty="0" smtClean="0"/>
              <a:t>–</a:t>
            </a:r>
            <a:r>
              <a:rPr lang="zh-TW" altLang="en-US" sz="3200" dirty="0" smtClean="0"/>
              <a:t> 容器化部署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跨越 </a:t>
            </a:r>
            <a:r>
              <a:rPr lang="en-US" altLang="zh-TW" sz="3200" dirty="0" smtClean="0"/>
              <a:t>Linux / Windows </a:t>
            </a:r>
            <a:r>
              <a:rPr lang="zh-TW" altLang="en-US" sz="3200" dirty="0" smtClean="0"/>
              <a:t>的技術、工具鍊</a:t>
            </a:r>
            <a:r>
              <a:rPr lang="en-US" altLang="zh-TW" sz="3200" dirty="0" smtClean="0"/>
              <a:t>&amp;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ECO-System</a:t>
            </a:r>
          </a:p>
        </p:txBody>
      </p:sp>
    </p:spTree>
    <p:extLst>
      <p:ext uri="{BB962C8B-B14F-4D97-AF65-F5344CB8AC3E}">
        <p14:creationId xmlns:p14="http://schemas.microsoft.com/office/powerpoint/2010/main" val="15436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謝謝大家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請支持 安德魯的部落格 </a:t>
            </a:r>
            <a:r>
              <a:rPr lang="en-US" altLang="zh-TW" dirty="0" smtClean="0"/>
              <a:t>~</a:t>
            </a:r>
          </a:p>
          <a:p>
            <a:r>
              <a:rPr lang="en-US" altLang="zh-TW" dirty="0" smtClean="0"/>
              <a:t>https://www.facebook.com/</a:t>
            </a:r>
            <a:r>
              <a:rPr lang="en-US" altLang="zh-TW" b="1" dirty="0" smtClean="0">
                <a:solidFill>
                  <a:srgbClr val="FF0000"/>
                </a:solidFill>
              </a:rPr>
              <a:t>andrew.blog.0928</a:t>
            </a:r>
            <a:r>
              <a:rPr lang="en-US" altLang="zh-TW" dirty="0" smtClean="0"/>
              <a:t>/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6" name="AutoShape 2" descr="data:image/png;base64,iVBORw0KGgoAAAANSUhEUgAAAMgAAADICAYAAACtWK6eAAANhklEQVR4Xu2d0ZYbRwhEvf//0c5Zy85qZWmGi4ppjXXzGpqGogro0Z7k4+fPnz9/+I8IiMBdBD4UiMwQgccIKBDZIQIbCCgQ6SECCkQOiEAPASdIDzdPvQkCCuRNCm2aPQQUSA83T70JAgrkTQptmj0EFEgPN0+9CQIK5E0KbZo9BBRIDzdPvQkCCuRNCm2aPQRaAvn4+OjddvCpR3+HSeNP/T3no3un/adgT+GZiof66eCsQAood4C951aBFMAeNOnUUYEUCtIBVoEUgD3YpFNHBVIoUgdYBVIA9mCTTh0VSKFIHWAVSAHYg006dVQghSJ1gFUgBWAPNunUMSqQTgAJjKYfv4kYP32k4qR+qD3Nd9r/yngUCEX/CfsUkagfak9TnPa/Mh4FQtF/wj5FJOqH2tMUp/2vjEeBUPSfsE8Rifqh9jTFaf8r41EgFP0n7FNEon6oPU1x2v/KeBQIRf8J+xSRqB9qT1Oc9r8ynkMEQv/26REg9G+BUvaP4nm1vGicqa+OVCBnwe3Xl8fOfzju7IDQ+CnxaMdbJWQFsl8pBXKFESXMWTphqiHQRkGFv0/X7xbUP62vE+SmIhRABXIBkArwLLgpEAVCm/ZdewVyA8vZAaHx09WCsm56VUjlS3Ggeb0abk6QYkVooc9iX0x/14wK0BWrOHF2kS+uQNMFOgvhKQ4UfydIETFaiFfrGDQeBbJNjLPzYSs7P/MWmoICUSAFmnyZnL1jOEFQuXeNz84HJ8iTbyIniBNkt0tcG5y9Y9AJgsD58eMH/cGRPn4f2dN7aR1pnLSxpHBO5eVnXlqRoj0lKiWeArkgQAXYqYuP9CLpiVmnEPf800lH7011WuqH5kUbAo3HN8iTbxAijq3ORv1QIimQC8IKpEh4OoIpgWlno/4VyDZitL60gfgGoYwt2ncK4YpVBPfK7J8RCE+dnUiN1Gk/0xPn7I99VvXH1qk6HjZBUolTAtBOngJ2ejWieE7Hk8KN5jXNBwXy5FuGFsgJkpLAtp+kYA/5zDsNSwqQaT8KZJoJF/+pOjpBnCB3GbtqNU3JR4EcTOwUYZwgKQmcdMU6Jv36LanPgLQjaV+v0ZGWtNHFV6wjk63cpUB6O3lK4JUaHWmjQG7QViAK5JoSCkSB3G3IqYlAG86R06FylwJRIApkQykKRIEokFcQSGWcndFmehV5hAn9U5BpbDuddjqmVf5bv6SvCnb6XgVyQViBfDFNgVypToEokNsmrEAUyF+D2QniBFnymPUNMr0k5/07QZwgTpANXbUEMv3VhY74VW+HfL/67jGFM8WTTjrqfzovyoetOiqQK3RooRVI71GvQJ5kDiUq7RjU/sl02seniUQDS+E2nVcqzk98nCBOkLJOUsRTIGXI7xs6QS64TBOJlkmBFBFLFe7RdQpEgVSoSP+6mPKqvWJNf+WogFOxSQm5A+y9+Gg8lAAVTCo2r3ZvJeZrm9SkUyBF5BVIdqKlNocjGnXrkX5EYEXubprRjr2qcPTeVF5nuZdywQlSRCxFJCeIE6RIuW2zpHITASmQHoq+Qb5wc8UqcMgJ4gQp0GTfhE6QlP1+ZDWLlBBqt111qY+Pu0dS8VCcU29MOsFTkyuF2/KvWLRwFHBK1CSw5G6KA/H9q8ghAVI/tF4K5Kay04BTIimQ7BtTgQwRPtVJFMj224E2hOmGlqo7zWuLJ0sf6dOAKxAFQjlwa69ArhBJdh5SGNooiG/fIBSt7/YtgdDd8rkQ909TYqcIOY0DzSv19Wkf8ZoFxecV81UgT0wQSoAarb6sXpEwJAeKzyvmq0AUCOE8slUgCK45Y9p5XLEutaC40QoqEIrYkD0ttAJRIFUqumK5YlW5gu2cIBiy2oHpH4xShaOTiNrX0Pqyov6pPY2H2qfqQu/dsn/JCaJAeiWmhKf2vajqpxRIESsFUgTqxowSntr3oqqfUiBFrBRIESgF0gMKnHLFKoBFBZuyL4T2zYROBGpP46H2TpAiYpRgj9yu8kPvpZ+pH+VLCU/ti+Vrm/3zAqHEoMRuIz+0ikzHTwlD40kJhMZJGwL1T3E47CuWArlATQlAJwJtFLQuNH5K4Gn/CoQyxAlyFzEnyD6Roo902qmSSt9P9cuCEmO6QzpBtqtH8U/ySoFcoflqAp8mBm0UKSG7YhVXmqTSnSCPEaDCnybwtP8kr6IThAZGOxjtqJQYRGRbj3GaF7035f/seFLcqDA//SsQivITK1mnQPfCUyC9onXwVyA9rH+dohOqUyAFsvb/tKVAFEgZAdoQyo5/G67yvxWnAqFVdMX6CzH6lkm9VWnpOhNcgVCUFYgC2eMMfSRO2z+Kl967l3f136+6txrfHzva+WkHXuWfxnnYikV3yJS9AqHSuNivIjBdsVbWN7pipQif6sApP5R+q+5NxTlN4Gn/TpAiE1YRddW9RVj+N3OC7CPmBNnHCFsokLUrnBOkSNlVRF11bxEWJwgAqjVBUo8mSiS6EqR23el8V8UJeLJpSjs2rWPqbdvJV4F0UPt9ZlrglHhUyE+k/u0ojVOB3CCf6gAU2FWdmea7Kk4Fso+AE2Qfo4cWTpALNE6QIolShEl14FWdORU/JZ4rVk+wW/R2ghTFf88s1RBWCfmJ1H2DdMCjb4TpTpsiMO3kqXupcOi9dOK8Gg4Unxanf9KsN25RIBdwKFGncaMlpvGnhEZxUCBFydNJlLJfRYxXi38VDgpEgdxFQIFsE4NOzOWPdKp0OmpThDnLapHKN9X5U35o3Smviv32m9khX7FoIhSoFGEUSO8NpUBuEKBEStnTDpAatVSwtCFME4ziQPNNNagUDpQn8RUrRXgKLE2cEoMWaDqeaZxT+dI60rpQHGhdFMiTiNGO6gRZu6o9We7n3yBU0Sl7mjjtVKmOqkAUyF0OpEbtqo6tQLaJTYVPGyPFP9UAXbHo6Cl+lKBuaUEpwag9JaQCoRUv2qcmAi0QJQAlcMr/KnyooGicq/As0rJkFv0dhBKmFGHBiBaCEqMQwveH3cdHZAWl99IGQnFQIKmKDK0olABUsFRoKf+UeLRMq96Gq/Ck+MTfIDSAVQRIETiVLyUqvZc2ECfIPsKuWFcYrep4qxqIAlEgdxGgxNiH8bsF9a9AthGmeNJ6HbZiTRc6mfgr+TrL6vVKmH3Gkpr4CuTVKnsTjwLpFUiB9HA73SkF0iuZAunhdrpTCqRXMgXSw+10pxRIr2QKpIfb6U4pkF7JTieQXprHn6KfDVP29Ie8FDKp+FOEXPW1sxP/IT8Upgqd8jNNGEqATuEIFtP5klg+bSk+1H+yESmQKzTpqkPtk4UjpFEgF7Q6jUiBKJC/tEYFRcTqBKFoLbCnBEjZO0EuCLhiLSA9uTJFeFcsgvqX7T8vkFUJ0nJ0ds57d0znS+OcjodOulTDmb6X8ufXtOv8191XFYgmSIn3yP90vjTO6XimiUrjp5Oa4rnFKwVSUB0taMHlNxNa0Ol4FMjVOugE2afzNCEVyHYNnCD7HG1ZUOK5Yh1DVNpwFEiL/vuHFMg+RsQiRdS3FUiKkKRoW9/VU/HQrzQ0fjq5UnmtundaIPQNddgjfbpwr1bQ6Xz/VWEqkFQLLfqZJtK0/1XCX3WvAikSO2U2TeBp/6uIuupeBZJiftHPNIGn/a8i6qp7FUiR2CmzaQJP+19F1FX3KpAb5Ckg9CtEisA0zlWfPWljoR8TKA40nlR96b0Uh19fSJO/pFPCpBJUINtIUmIokC88FcgVtygxaEOg9rSB0M5MV6xUPDROWhfqfysvBaJA/uJHipBUUNMNhE5SV6wn30q0oNSeEizVORWIK9ZdLlFiUMJTewVyQYDWJdUo3naCnOVRnxJIijCvhht9Q7li3SBGOzYFkHY2Go8CuSCQqgv14wQpCop2KtqxqdBSwqGEcYIUkadApQhAO3DKXoFsvwVSQqONhdaFxukEcYIUW6ICGQXKCbK9S6fwQUVcuNvTfGnnpxvOFm5v+UNhCkDqh9pTwlP/1H46ntTKlMxLgVxVZbpTJQt3j0zUP7VXIEUEKLB0pNLHWioeBdL7rJrq/Ck/lA+uWDcIpACkfqh9sV/9b0b9U/vpeBQIRbj4lYkWmtq/YuFcsR7/gJiqr595iwJUIL3OliIq9UPtl69YPXjrpygg9E30aj84+ka7IEDrXmfUl+UhX7E6gZEzFCgFsv0Yp3iumrCpOJ0gxUf6dGemRCJN4tM2NelSxKN+pu0pnoe9QTqBkTMpYBVIdnVJ1SUlfMKpP7auWAXUpgtEV75pIVNi08mYwjMVpyuWK9ZdDqSIqkCeJFihSY+YUALQIKj/lD2NMzWh6ORKxbkKt/gbhAIybU+BpfFQ/yl7GqcCoYh92UffIP0wZk5SQtIoqP+UPY1TgVDEFEgfsauTKcJPPzYVSL/cTpA+di/3uwN9LD+R+rej9K+gaZypRtTJV4F0UPt9JlU4J8gFUIoDte+UuiWQzkWeEYEzIqBAzlg1Yz4MAQVyGNRedEYEFMgZq2bMhyGgQA6D2ovOiIACOWPVjPkwBBTIYVB70RkRUCBnrJoxH4aAAjkMai86IwIK5IxVM+bDEFAgh0HtRWdEQIGcsWrGfBgCCuQwqL3ojAj8B+IqurcZXZ29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1" y="758952"/>
            <a:ext cx="3281680" cy="32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5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碰到的困難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我怎麼 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很容易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 的在本機測試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我怎麼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很容易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 的建置本機測試環境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我怎麼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很容易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 的部署及更新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實際執行的規模，會影響我的開發架構嗎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我該將 </a:t>
            </a:r>
            <a:r>
              <a:rPr lang="en-US" altLang="zh-TW" sz="3200" dirty="0" smtClean="0"/>
              <a:t>Worker </a:t>
            </a:r>
            <a:r>
              <a:rPr lang="zh-TW" altLang="en-US" sz="3200" dirty="0" smtClean="0"/>
              <a:t>開發成 </a:t>
            </a:r>
            <a:r>
              <a:rPr lang="en-US" altLang="zh-TW" sz="3200" dirty="0" smtClean="0"/>
              <a:t>Windows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Service</a:t>
            </a:r>
            <a:r>
              <a:rPr lang="zh-TW" altLang="en-US" sz="3200" dirty="0" smtClean="0"/>
              <a:t> 嗎</a:t>
            </a:r>
            <a:r>
              <a:rPr lang="en-US" altLang="zh-TW" sz="3200" dirty="0" smtClean="0"/>
              <a:t>?</a:t>
            </a:r>
            <a:endParaRPr lang="en-US" altLang="zh-TW" sz="32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我該怎麼處理 </a:t>
            </a:r>
            <a:r>
              <a:rPr lang="en-US" altLang="zh-TW" sz="3200" dirty="0" smtClean="0"/>
              <a:t>Load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Balance</a:t>
            </a:r>
            <a:r>
              <a:rPr lang="zh-TW" altLang="en-US" sz="3200" dirty="0" smtClean="0"/>
              <a:t> 的問題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我該怎麼處理 </a:t>
            </a:r>
            <a:r>
              <a:rPr lang="en-US" altLang="zh-TW" sz="3200" dirty="0" smtClean="0"/>
              <a:t>Logs?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3200" dirty="0" smtClean="0"/>
          </a:p>
        </p:txBody>
      </p:sp>
      <p:sp>
        <p:nvSpPr>
          <p:cNvPr id="4" name="雲朵形 3"/>
          <p:cNvSpPr/>
          <p:nvPr/>
        </p:nvSpPr>
        <p:spPr>
          <a:xfrm>
            <a:off x="5969000" y="2667000"/>
            <a:ext cx="5702300" cy="344170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通通都是 </a:t>
            </a:r>
            <a:r>
              <a:rPr lang="en-US" altLang="zh-TW" sz="4400" dirty="0" smtClean="0"/>
              <a:t>“</a:t>
            </a:r>
            <a:r>
              <a:rPr lang="zh-TW" altLang="en-US" sz="4400" dirty="0" smtClean="0"/>
              <a:t>環境</a:t>
            </a:r>
            <a:r>
              <a:rPr lang="en-US" altLang="zh-TW" sz="4400" dirty="0" smtClean="0"/>
              <a:t>”</a:t>
            </a:r>
            <a:r>
              <a:rPr lang="zh-TW" altLang="en-US" sz="4400" dirty="0" smtClean="0"/>
              <a:t> 跟 </a:t>
            </a:r>
            <a:r>
              <a:rPr lang="en-US" altLang="zh-TW" sz="4400" dirty="0" smtClean="0"/>
              <a:t>“</a:t>
            </a:r>
            <a:r>
              <a:rPr lang="zh-TW" altLang="en-US" sz="4400" dirty="0" smtClean="0"/>
              <a:t>部署</a:t>
            </a:r>
            <a:r>
              <a:rPr lang="en-US" altLang="zh-TW" sz="4400" dirty="0" smtClean="0"/>
              <a:t>”</a:t>
            </a:r>
            <a:r>
              <a:rPr lang="zh-TW" altLang="en-US" sz="4400" dirty="0" smtClean="0"/>
              <a:t> 相關的問題</a:t>
            </a:r>
            <a:r>
              <a:rPr lang="en-US" altLang="zh-TW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47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#1. </a:t>
            </a:r>
            <a:r>
              <a:rPr lang="zh-TW" altLang="en-US" dirty="0" smtClean="0"/>
              <a:t>容器化的</a:t>
            </a:r>
            <a:r>
              <a:rPr lang="zh-TW" altLang="en-US" dirty="0"/>
              <a:t>封裝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0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Virtual Machine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vs Container: </a:t>
            </a:r>
            <a:br>
              <a:rPr lang="en-US" altLang="zh-TW" dirty="0" smtClean="0"/>
            </a:br>
            <a:r>
              <a:rPr lang="zh-TW" altLang="en-US" dirty="0" smtClean="0"/>
              <a:t>如何封裝 </a:t>
            </a:r>
            <a:r>
              <a:rPr lang="en-US" altLang="zh-TW" dirty="0" smtClean="0"/>
              <a:t>web application?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50027" y="1923802"/>
            <a:ext cx="4405745" cy="4239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Virtual Machine (Manual or </a:t>
            </a:r>
            <a:r>
              <a:rPr lang="en-US" altLang="zh-TW" dirty="0" err="1" smtClean="0"/>
              <a:t>powershell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6281" y="4880758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安裝</a:t>
            </a:r>
            <a:r>
              <a:rPr lang="zh-TW" altLang="en-US" dirty="0"/>
              <a:t> </a:t>
            </a:r>
            <a:r>
              <a:rPr lang="en-US" altLang="zh-TW" dirty="0" smtClean="0"/>
              <a:t>windows</a:t>
            </a:r>
            <a:r>
              <a:rPr lang="zh-TW" altLang="en-US" dirty="0"/>
              <a:t> </a:t>
            </a:r>
            <a:r>
              <a:rPr lang="en-US" altLang="zh-TW" dirty="0" smtClean="0"/>
              <a:t>server</a:t>
            </a:r>
            <a:r>
              <a:rPr lang="zh-TW" altLang="en-US" dirty="0"/>
              <a:t> </a:t>
            </a:r>
            <a:r>
              <a:rPr lang="en-US" altLang="zh-TW" dirty="0" smtClean="0"/>
              <a:t>201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16281" y="3942607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安裝 </a:t>
            </a:r>
            <a:r>
              <a:rPr lang="en-US" altLang="zh-TW" dirty="0" smtClean="0"/>
              <a:t>IIS &amp; </a:t>
            </a:r>
            <a:r>
              <a:rPr lang="zh-TW" altLang="en-US" dirty="0" smtClean="0"/>
              <a:t>相關元件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16281" y="3018113"/>
            <a:ext cx="4037611" cy="783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r>
              <a:rPr lang="zh-TW" altLang="en-US" dirty="0" smtClean="0"/>
              <a:t> </a:t>
            </a:r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16281" y="2079962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Configuration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137072" y="3633849"/>
            <a:ext cx="4405745" cy="25294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Container Image (define: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303326" y="4880759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Base Image: Microsoft/</a:t>
            </a:r>
            <a:r>
              <a:rPr lang="en-US" altLang="zh-TW" dirty="0" err="1" smtClean="0"/>
              <a:t>ASPNET:latest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303326" y="3942608"/>
            <a:ext cx="4037611" cy="783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r>
              <a:rPr lang="zh-TW" altLang="en-US" dirty="0" smtClean="0"/>
              <a:t> </a:t>
            </a:r>
            <a:r>
              <a:rPr lang="en-US" altLang="zh-TW" dirty="0" smtClean="0"/>
              <a:t>IP2C.WebAPI</a:t>
            </a:r>
            <a:br>
              <a:rPr lang="en-US" altLang="zh-TW" dirty="0" smtClean="0"/>
            </a:br>
            <a:r>
              <a:rPr lang="en-US" altLang="zh-TW" dirty="0" smtClean="0"/>
              <a:t>(with default configuration)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605154" y="1723709"/>
            <a:ext cx="61350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直接定義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可以根據別人已經定義好的 </a:t>
            </a:r>
            <a:r>
              <a:rPr lang="en-US" altLang="zh-TW" dirty="0" smtClean="0"/>
              <a:t>image </a:t>
            </a:r>
            <a:r>
              <a:rPr lang="zh-TW" altLang="en-US" dirty="0" smtClean="0"/>
              <a:t>為</a:t>
            </a:r>
            <a:endParaRPr lang="en-US" altLang="zh-TW" dirty="0" smtClean="0"/>
          </a:p>
          <a:p>
            <a:r>
              <a:rPr lang="zh-TW" altLang="en-US" dirty="0" smtClean="0"/>
              <a:t>基礎，加上自己定義的 </a:t>
            </a:r>
            <a:r>
              <a:rPr lang="en-US" altLang="zh-TW" dirty="0" smtClean="0"/>
              <a:t>action</a:t>
            </a:r>
            <a:r>
              <a:rPr lang="zh-TW" altLang="en-US" dirty="0" smtClean="0"/>
              <a:t> 疊加上去 </a:t>
            </a:r>
            <a:r>
              <a:rPr lang="en-US" altLang="zh-TW" dirty="0" smtClean="0"/>
              <a:t>(layer)</a:t>
            </a:r>
            <a:r>
              <a:rPr lang="zh-TW" altLang="en-US" dirty="0" smtClean="0"/>
              <a:t>。要更新時</a:t>
            </a:r>
            <a:endParaRPr lang="en-US" altLang="zh-TW" dirty="0" smtClean="0"/>
          </a:p>
          <a:p>
            <a:r>
              <a:rPr lang="zh-TW" altLang="en-US" dirty="0" smtClean="0"/>
              <a:t>只需要重新</a:t>
            </a:r>
            <a:r>
              <a:rPr lang="zh-TW" altLang="en-US" dirty="0"/>
              <a:t> </a:t>
            </a:r>
            <a:r>
              <a:rPr lang="en-US" altLang="zh-TW" dirty="0" smtClean="0"/>
              <a:t>build</a:t>
            </a:r>
            <a:r>
              <a:rPr lang="zh-TW" altLang="en-US" dirty="0"/>
              <a:t> </a:t>
            </a:r>
            <a:r>
              <a:rPr lang="en-US" altLang="zh-TW" dirty="0" smtClean="0"/>
              <a:t>image,</a:t>
            </a:r>
            <a:r>
              <a:rPr lang="zh-TW" altLang="en-US" dirty="0" smtClean="0"/>
              <a:t> 不需要重新安裝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Container </a:t>
            </a:r>
            <a:r>
              <a:rPr lang="zh-TW" altLang="en-US" dirty="0" smtClean="0"/>
              <a:t>內的環境已經受到控制，因此絕大部分的</a:t>
            </a:r>
            <a:endParaRPr lang="en-US" altLang="zh-TW" dirty="0" smtClean="0"/>
          </a:p>
          <a:p>
            <a:r>
              <a:rPr lang="zh-TW" altLang="en-US" dirty="0" smtClean="0"/>
              <a:t>設定資訊都可以直接定好。其餘可以靠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engine</a:t>
            </a:r>
          </a:p>
          <a:p>
            <a:r>
              <a:rPr lang="zh-TW" altLang="en-US" dirty="0" smtClean="0"/>
              <a:t>在部署時重新導向即可，包含 </a:t>
            </a:r>
            <a:r>
              <a:rPr lang="en-US" altLang="zh-TW" dirty="0" smtClean="0"/>
              <a:t>network, volume, </a:t>
            </a:r>
            <a:r>
              <a:rPr lang="en-US" altLang="zh-TW" dirty="0" err="1" smtClean="0"/>
              <a:t>env</a:t>
            </a:r>
            <a:r>
              <a:rPr lang="en-US" altLang="zh-TW" dirty="0" smtClean="0"/>
              <a:t> var..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5385" y="6455508"/>
            <a:ext cx="958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windowsservercore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image: https://hub.docker.com/r/microsoft/windowsservercore/tags/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0027" y="1923802"/>
            <a:ext cx="4405744" cy="423949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執行速度慢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分鐘 </a:t>
            </a:r>
            <a:r>
              <a:rPr lang="en-US" altLang="zh-TW" sz="2400" dirty="0" smtClean="0">
                <a:latin typeface="+mj-ea"/>
                <a:ea typeface="+mj-ea"/>
              </a:rPr>
              <a:t>~</a:t>
            </a:r>
            <a:r>
              <a:rPr lang="zh-TW" altLang="en-US" sz="2400" dirty="0" smtClean="0">
                <a:latin typeface="+mj-ea"/>
                <a:ea typeface="+mj-ea"/>
              </a:rPr>
              <a:t> 小時等級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難以自動化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需要寫複雜的</a:t>
            </a: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script,</a:t>
            </a:r>
            <a:r>
              <a:rPr lang="zh-TW" altLang="en-US" sz="2400" dirty="0" smtClean="0">
                <a:latin typeface="+mj-ea"/>
                <a:ea typeface="+mj-ea"/>
              </a:rPr>
              <a:t> 或是乾脆人工操作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37073" y="3633848"/>
            <a:ext cx="4405744" cy="252944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執行速度快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秒 </a:t>
            </a:r>
            <a:r>
              <a:rPr lang="en-US" altLang="zh-TW" sz="2400" dirty="0" smtClean="0">
                <a:latin typeface="+mj-ea"/>
                <a:ea typeface="+mj-ea"/>
              </a:rPr>
              <a:t>~</a:t>
            </a:r>
            <a:r>
              <a:rPr lang="zh-TW" altLang="en-US" sz="2400" dirty="0" smtClean="0">
                <a:latin typeface="+mj-ea"/>
                <a:ea typeface="+mj-ea"/>
              </a:rPr>
              <a:t> 分鐘等級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自動化非常容易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定義 </a:t>
            </a:r>
            <a:r>
              <a:rPr lang="en-US" altLang="zh-TW" sz="2400" dirty="0" err="1" smtClean="0">
                <a:latin typeface="+mj-ea"/>
                <a:ea typeface="+mj-ea"/>
              </a:rPr>
              <a:t>dockerfile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51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/>
      <p:bldP spid="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Dockerfile</a:t>
            </a:r>
            <a:r>
              <a:rPr lang="en-US" altLang="zh-TW" dirty="0" smtClean="0"/>
              <a:t> Sample: IP2C.WebAPI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9761220" cy="405090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5385" y="6455508"/>
            <a:ext cx="958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windowsservercore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image: https://hub.docker.com/r/microsoft/windowsservercore/tags/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7641</TotalTime>
  <Words>1542</Words>
  <Application>Microsoft Office PowerPoint</Application>
  <PresentationFormat>寬螢幕</PresentationFormat>
  <Paragraphs>378</Paragraphs>
  <Slides>53</Slides>
  <Notes>26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0" baseType="lpstr">
      <vt:lpstr>微軟正黑體</vt:lpstr>
      <vt:lpstr>新細明體</vt:lpstr>
      <vt:lpstr>Calibri</vt:lpstr>
      <vt:lpstr>Franklin Gothic Book</vt:lpstr>
      <vt:lpstr>Franklin Gothic Medium</vt:lpstr>
      <vt:lpstr>Wingdings</vt:lpstr>
      <vt:lpstr>回顧</vt:lpstr>
      <vt:lpstr>"Container" Driven Development  For .NET Developers</vt:lpstr>
      <vt:lpstr>安德魯是誰?</vt:lpstr>
      <vt:lpstr>PowerPoint 簡報</vt:lpstr>
      <vt:lpstr>開發範例: IP2C.NET Service</vt:lpstr>
      <vt:lpstr>傳統的開發方式…</vt:lpstr>
      <vt:lpstr>碰到的困難…</vt:lpstr>
      <vt:lpstr>#1. 容器化的封裝</vt:lpstr>
      <vt:lpstr>Virtual Machine vs Container:  如何封裝 web application?</vt:lpstr>
      <vt:lpstr>Dockerfile Sample: IP2C.WebAPI</vt:lpstr>
      <vt:lpstr>如何封裝 Job / Windows Service?</vt:lpstr>
      <vt:lpstr>Dockerfile Sample: IP2C.Worker</vt:lpstr>
      <vt:lpstr>#2. 容器化的部署</vt:lpstr>
      <vt:lpstr>PowerPoint 簡報</vt:lpstr>
      <vt:lpstr>DEMO: Local DEV-Environment</vt:lpstr>
      <vt:lpstr>Docker-Compose.yml (example)</vt:lpstr>
      <vt:lpstr>DEMO: @Local</vt:lpstr>
      <vt:lpstr>DEMO: Production (@Azure)</vt:lpstr>
      <vt:lpstr>DEMO: @Azure</vt:lpstr>
      <vt:lpstr>PowerPoint 簡報</vt:lpstr>
      <vt:lpstr>PowerPoint 簡報</vt:lpstr>
      <vt:lpstr>PowerPoint 簡報</vt:lpstr>
      <vt:lpstr>#3. Immutable Images</vt:lpstr>
      <vt:lpstr>為什麼該用 "Immutable" 的方式部署?</vt:lpstr>
      <vt:lpstr>What Is: “JUST ENOUGH” Concept?</vt:lpstr>
      <vt:lpstr>我們需要的其實只有…</vt:lpstr>
      <vt:lpstr>容器讓 APP 變成主角</vt:lpstr>
      <vt:lpstr>Deployment (using VM)</vt:lpstr>
      <vt:lpstr>Deployment(using Container)</vt:lpstr>
      <vt:lpstr>如果容器能用過即丟…</vt:lpstr>
      <vt:lpstr>Build / Ship / Run</vt:lpstr>
      <vt:lpstr>只改一行 CODE，就把整個容器換掉</vt:lpstr>
      <vt:lpstr>PowerPoint 簡報</vt:lpstr>
      <vt:lpstr>容器如何做 "Windows Update" ??</vt:lpstr>
      <vt:lpstr>如何替你的 APP 更換 OS 版本?</vt:lpstr>
      <vt:lpstr>DEMO: OS / Framework Update?</vt:lpstr>
      <vt:lpstr>#4. 跨版本的單元測試</vt:lpstr>
      <vt:lpstr>PowerPoint 簡報</vt:lpstr>
      <vt:lpstr>PowerPoint 簡報</vt:lpstr>
      <vt:lpstr>Unit Test Web API 的困擾…</vt:lpstr>
      <vt:lpstr>單元測試 – 確保跨版本相容性的做法</vt:lpstr>
      <vt:lpstr>跨越版本的單元測試</vt:lpstr>
      <vt:lpstr>DEMO: SDK相容性測試</vt:lpstr>
      <vt:lpstr>#5. References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&amp; A</vt:lpstr>
      <vt:lpstr>總結: 開發人員一定要了解 Container 的原因</vt:lpstr>
      <vt:lpstr>謝謝大家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72</cp:revision>
  <dcterms:created xsi:type="dcterms:W3CDTF">2017-08-10T14:27:41Z</dcterms:created>
  <dcterms:modified xsi:type="dcterms:W3CDTF">2017-09-14T16:34:43Z</dcterms:modified>
</cp:coreProperties>
</file>